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9"/>
  </p:handoutMasterIdLst>
  <p:sldIdLst>
    <p:sldId id="256" r:id="rId2"/>
    <p:sldId id="297" r:id="rId3"/>
    <p:sldId id="259" r:id="rId4"/>
    <p:sldId id="260" r:id="rId5"/>
    <p:sldId id="261" r:id="rId6"/>
    <p:sldId id="282" r:id="rId7"/>
    <p:sldId id="293" r:id="rId8"/>
    <p:sldId id="292" r:id="rId9"/>
    <p:sldId id="291" r:id="rId10"/>
    <p:sldId id="262" r:id="rId11"/>
    <p:sldId id="263" r:id="rId12"/>
    <p:sldId id="264" r:id="rId13"/>
    <p:sldId id="265" r:id="rId14"/>
    <p:sldId id="294" r:id="rId15"/>
    <p:sldId id="267" r:id="rId16"/>
    <p:sldId id="268" r:id="rId17"/>
    <p:sldId id="269" r:id="rId18"/>
    <p:sldId id="270" r:id="rId19"/>
    <p:sldId id="287" r:id="rId20"/>
    <p:sldId id="296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1" r:id="rId31"/>
    <p:sldId id="288" r:id="rId32"/>
    <p:sldId id="280" r:id="rId33"/>
    <p:sldId id="289" r:id="rId34"/>
    <p:sldId id="284" r:id="rId35"/>
    <p:sldId id="285" r:id="rId36"/>
    <p:sldId id="290" r:id="rId37"/>
    <p:sldId id="286" r:id="rId3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620B"/>
    <a:srgbClr val="000099"/>
    <a:srgbClr val="0033CC"/>
    <a:srgbClr val="DA7108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2E035CE-478C-494F-9230-2BF7343608E5}" type="datetimeFigureOut">
              <a:rPr lang="en-CA" smtClean="0"/>
              <a:pPr/>
              <a:t>2018-01-04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086512D-4779-4F8B-A115-8A8D1BE7C64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9643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D390F-8B3C-43E1-94C4-CA6B9BD02A3E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10533-AE62-4628-8D3D-6A1F83A18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D390F-8B3C-43E1-94C4-CA6B9BD02A3E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10533-AE62-4628-8D3D-6A1F83A18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D390F-8B3C-43E1-94C4-CA6B9BD02A3E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10533-AE62-4628-8D3D-6A1F83A18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D390F-8B3C-43E1-94C4-CA6B9BD02A3E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10533-AE62-4628-8D3D-6A1F83A18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D390F-8B3C-43E1-94C4-CA6B9BD02A3E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10533-AE62-4628-8D3D-6A1F83A18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D390F-8B3C-43E1-94C4-CA6B9BD02A3E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10533-AE62-4628-8D3D-6A1F83A18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D390F-8B3C-43E1-94C4-CA6B9BD02A3E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10533-AE62-4628-8D3D-6A1F83A18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D390F-8B3C-43E1-94C4-CA6B9BD02A3E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10533-AE62-4628-8D3D-6A1F83A18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D390F-8B3C-43E1-94C4-CA6B9BD02A3E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10533-AE62-4628-8D3D-6A1F83A18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D390F-8B3C-43E1-94C4-CA6B9BD02A3E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10533-AE62-4628-8D3D-6A1F83A18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D390F-8B3C-43E1-94C4-CA6B9BD02A3E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10533-AE62-4628-8D3D-6A1F83A180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E9D390F-8B3C-43E1-94C4-CA6B9BD02A3E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3410533-AE62-4628-8D3D-6A1F83A18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myblueprint.ca/register?sdid=chignecto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667806"/>
          </a:xfrm>
        </p:spPr>
        <p:txBody>
          <a:bodyPr/>
          <a:lstStyle/>
          <a:p>
            <a:pPr algn="ctr"/>
            <a:r>
              <a:rPr lang="en-CA" dirty="0" err="1" smtClean="0">
                <a:solidFill>
                  <a:srgbClr val="000099"/>
                </a:solidFill>
              </a:rPr>
              <a:t>Cobequid</a:t>
            </a:r>
            <a:r>
              <a:rPr lang="en-CA" dirty="0" smtClean="0">
                <a:solidFill>
                  <a:srgbClr val="000099"/>
                </a:solidFill>
              </a:rPr>
              <a:t> Educational Centre</a:t>
            </a:r>
            <a:endParaRPr lang="en-US" dirty="0">
              <a:solidFill>
                <a:srgbClr val="000099"/>
              </a:solidFill>
            </a:endParaRPr>
          </a:p>
        </p:txBody>
      </p:sp>
      <p:pic>
        <p:nvPicPr>
          <p:cNvPr id="6" name="Picture 5" descr="ceclogo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733800"/>
            <a:ext cx="2628900" cy="2628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1015663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6000" dirty="0" smtClean="0">
                <a:ln w="38100">
                  <a:solidFill>
                    <a:schemeClr val="accent1"/>
                  </a:solidFill>
                </a:ln>
              </a:rPr>
              <a:t>Math Essentials 10</a:t>
            </a:r>
            <a:endParaRPr lang="en-US" sz="60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905000"/>
            <a:ext cx="8153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</a:rPr>
              <a:t>Basic math skills with a very practical   </a:t>
            </a:r>
          </a:p>
          <a:p>
            <a:r>
              <a:rPr lang="en-US" sz="2800" b="1" dirty="0" smtClean="0">
                <a:solidFill>
                  <a:srgbClr val="000099"/>
                </a:solidFill>
              </a:rPr>
              <a:t>  approach</a:t>
            </a:r>
          </a:p>
          <a:p>
            <a:endParaRPr lang="en-US" sz="2800" b="1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99"/>
                </a:solidFill>
              </a:rPr>
              <a:t> For students struggling significantly </a:t>
            </a:r>
          </a:p>
          <a:p>
            <a:r>
              <a:rPr lang="en-US" sz="2800" b="1" dirty="0" smtClean="0">
                <a:solidFill>
                  <a:srgbClr val="000099"/>
                </a:solidFill>
              </a:rPr>
              <a:t>  with Math 9</a:t>
            </a:r>
          </a:p>
          <a:p>
            <a:endParaRPr lang="en-US" sz="2800" b="1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99"/>
                </a:solidFill>
              </a:rPr>
              <a:t> One-semester course with no formal </a:t>
            </a:r>
          </a:p>
          <a:p>
            <a:r>
              <a:rPr lang="en-US" sz="2800" b="1" dirty="0" smtClean="0">
                <a:solidFill>
                  <a:srgbClr val="000099"/>
                </a:solidFill>
              </a:rPr>
              <a:t>  exam</a:t>
            </a:r>
          </a:p>
          <a:p>
            <a:r>
              <a:rPr lang="en-US" sz="2800" b="1" dirty="0" smtClean="0">
                <a:solidFill>
                  <a:srgbClr val="000099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99"/>
                </a:solidFill>
              </a:rPr>
              <a:t> Support level course</a:t>
            </a:r>
            <a:endParaRPr 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1015663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6000" dirty="0" smtClean="0">
                <a:ln w="38100">
                  <a:solidFill>
                    <a:schemeClr val="accent1"/>
                  </a:solidFill>
                </a:ln>
              </a:rPr>
              <a:t>Math at Work 10</a:t>
            </a:r>
            <a:endParaRPr lang="en-US" sz="60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8153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99"/>
                </a:solidFill>
              </a:rPr>
              <a:t> </a:t>
            </a:r>
            <a:r>
              <a:rPr lang="en-US" sz="2200" b="1" dirty="0" smtClean="0">
                <a:solidFill>
                  <a:srgbClr val="000099"/>
                </a:solidFill>
              </a:rPr>
              <a:t>More challenging math concepts, but practical</a:t>
            </a:r>
          </a:p>
          <a:p>
            <a:endParaRPr lang="en-US" sz="2200" b="1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0099"/>
                </a:solidFill>
              </a:rPr>
              <a:t> For students meeting outcomes of Math 9 but who have difficulty with abstract concepts such as algebra</a:t>
            </a:r>
          </a:p>
          <a:p>
            <a:endParaRPr lang="en-US" sz="2200" b="1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0099"/>
                </a:solidFill>
              </a:rPr>
              <a:t> Students will need to keep up with </a:t>
            </a:r>
            <a:r>
              <a:rPr lang="en-US" sz="2200" b="1" dirty="0" err="1" smtClean="0">
                <a:solidFill>
                  <a:srgbClr val="000099"/>
                </a:solidFill>
              </a:rPr>
              <a:t>classwork</a:t>
            </a:r>
            <a:r>
              <a:rPr lang="en-US" sz="2200" b="1" dirty="0" smtClean="0">
                <a:solidFill>
                  <a:srgbClr val="000099"/>
                </a:solidFill>
              </a:rPr>
              <a:t>, and regularly assigned homework</a:t>
            </a:r>
          </a:p>
          <a:p>
            <a:pPr>
              <a:buFont typeface="Arial" pitchFamily="34" charset="0"/>
              <a:buChar char="•"/>
            </a:pPr>
            <a:endParaRPr lang="en-US" sz="2200" b="1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0099"/>
                </a:solidFill>
              </a:rPr>
              <a:t> One-semester course with a Provincial Exam worth 20% of the final grade</a:t>
            </a:r>
          </a:p>
          <a:p>
            <a:pPr>
              <a:buFont typeface="Arial" pitchFamily="34" charset="0"/>
              <a:buChar char="•"/>
            </a:pPr>
            <a:endParaRPr lang="en-US" sz="2200" b="1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0099"/>
                </a:solidFill>
              </a:rPr>
              <a:t> Support level course</a:t>
            </a:r>
          </a:p>
          <a:p>
            <a:endParaRPr lang="en-US" sz="2200" b="1" dirty="0">
              <a:solidFill>
                <a:srgbClr val="EF620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1015663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6000" dirty="0" smtClean="0">
                <a:ln w="38100">
                  <a:solidFill>
                    <a:schemeClr val="accent1"/>
                  </a:solidFill>
                </a:ln>
              </a:rPr>
              <a:t>Math 10</a:t>
            </a:r>
            <a:endParaRPr lang="en-US" sz="60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15340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100" b="1" dirty="0" smtClean="0">
                <a:solidFill>
                  <a:srgbClr val="000099"/>
                </a:solidFill>
              </a:rPr>
              <a:t>Abstract math concepts; algebraic</a:t>
            </a:r>
          </a:p>
          <a:p>
            <a:pPr>
              <a:buFont typeface="Arial" pitchFamily="34" charset="0"/>
              <a:buChar char="•"/>
            </a:pPr>
            <a:endParaRPr lang="en-US" sz="2100" b="1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100" b="1" dirty="0" smtClean="0">
                <a:solidFill>
                  <a:srgbClr val="000099"/>
                </a:solidFill>
              </a:rPr>
              <a:t>For students with a solid understanding of concepts in Math 9, good number sense and algebra skills</a:t>
            </a:r>
          </a:p>
          <a:p>
            <a:pPr>
              <a:buFont typeface="Arial" pitchFamily="34" charset="0"/>
              <a:buChar char="•"/>
            </a:pPr>
            <a:endParaRPr lang="en-US" sz="2100" b="1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100" b="1" dirty="0" smtClean="0">
                <a:solidFill>
                  <a:srgbClr val="000099"/>
                </a:solidFill>
              </a:rPr>
              <a:t>Full year course completed in June (2 credits –one math, one ‘other’)</a:t>
            </a:r>
          </a:p>
          <a:p>
            <a:endParaRPr lang="en-US" sz="2100" b="1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100" b="1" dirty="0" smtClean="0">
                <a:solidFill>
                  <a:srgbClr val="000099"/>
                </a:solidFill>
              </a:rPr>
              <a:t>Concepts are studied in depth with a significant amount of </a:t>
            </a:r>
            <a:r>
              <a:rPr lang="en-US" sz="2100" b="1" dirty="0" err="1" smtClean="0">
                <a:solidFill>
                  <a:srgbClr val="000099"/>
                </a:solidFill>
              </a:rPr>
              <a:t>classwork</a:t>
            </a:r>
            <a:r>
              <a:rPr lang="en-US" sz="2100" b="1" dirty="0" smtClean="0">
                <a:solidFill>
                  <a:srgbClr val="000099"/>
                </a:solidFill>
              </a:rPr>
              <a:t> and homework</a:t>
            </a:r>
          </a:p>
          <a:p>
            <a:pPr>
              <a:buFont typeface="Arial" pitchFamily="34" charset="0"/>
              <a:buChar char="•"/>
            </a:pPr>
            <a:endParaRPr lang="en-US" sz="2100" b="1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100" b="1" dirty="0" smtClean="0">
                <a:solidFill>
                  <a:srgbClr val="000099"/>
                </a:solidFill>
              </a:rPr>
              <a:t>Full-year course with a Provincial Exam worth 20% of the final grade</a:t>
            </a:r>
            <a:endParaRPr lang="en-US" sz="21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1015663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6000" dirty="0" smtClean="0">
                <a:ln w="38100">
                  <a:solidFill>
                    <a:schemeClr val="accent1"/>
                  </a:solidFill>
                </a:ln>
              </a:rPr>
              <a:t>Math 10 Pre-IB</a:t>
            </a:r>
            <a:endParaRPr lang="en-US" sz="60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701463"/>
            <a:ext cx="7620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</a:rPr>
              <a:t>Abstract math concepts, lots of algebra</a:t>
            </a:r>
          </a:p>
          <a:p>
            <a:endParaRPr lang="en-US" sz="2000" b="1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99"/>
                </a:solidFill>
              </a:rPr>
              <a:t> For students who excel in Math 9 with strong problem solving skills</a:t>
            </a:r>
          </a:p>
          <a:p>
            <a:endParaRPr lang="en-US" sz="2000" b="1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99"/>
                </a:solidFill>
              </a:rPr>
              <a:t> Very rigorous course covering all topics in Math 10 in addition to the more advanced topics necessary for IB math; Students will have approximately 30 minutes of math homework every night.</a:t>
            </a:r>
          </a:p>
          <a:p>
            <a:endParaRPr lang="en-US" sz="2000" b="1" u="sng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99"/>
                </a:solidFill>
              </a:rPr>
              <a:t>Full-year course with a Provincial Exam worth 20% of the final grade</a:t>
            </a:r>
          </a:p>
          <a:p>
            <a:pPr>
              <a:buFont typeface="Arial" pitchFamily="34" charset="0"/>
              <a:buChar char="•"/>
            </a:pPr>
            <a:endParaRPr lang="en-US" sz="2000" b="1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99"/>
                </a:solidFill>
              </a:rPr>
              <a:t>If plan to take Pre-Cal, should take this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1015663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6000" dirty="0" smtClean="0">
                <a:ln w="38100">
                  <a:solidFill>
                    <a:schemeClr val="accent1"/>
                  </a:solidFill>
                </a:ln>
              </a:rPr>
              <a:t>English 10 Levels</a:t>
            </a:r>
            <a:endParaRPr lang="en-US" sz="60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997838"/>
            <a:ext cx="784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English 10 Pre-IB</a:t>
            </a:r>
            <a:endParaRPr lang="en-US" sz="2400" dirty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endParaRPr lang="en-CA" sz="2400" dirty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English 10 Academic</a:t>
            </a:r>
            <a:endParaRPr lang="en-US" sz="2400" dirty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endParaRPr lang="en-CA" sz="2400" dirty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English 10 Support</a:t>
            </a:r>
            <a:endParaRPr lang="en-US" sz="2400" dirty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English 10 IPP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Your Grade 9 ELA teacher will make recommendation for which level to take.</a:t>
            </a:r>
            <a:endParaRPr lang="en-US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84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830997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800" dirty="0" smtClean="0">
                <a:ln w="38100">
                  <a:solidFill>
                    <a:schemeClr val="accent1"/>
                  </a:solidFill>
                </a:ln>
              </a:rPr>
              <a:t>Graduation Requirements</a:t>
            </a:r>
            <a:endParaRPr lang="en-US" sz="48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828800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 smtClean="0">
                <a:solidFill>
                  <a:srgbClr val="000099"/>
                </a:solidFill>
              </a:rPr>
              <a:t>TOTAL OF </a:t>
            </a:r>
            <a:r>
              <a:rPr lang="en-CA" b="1" dirty="0" smtClean="0">
                <a:solidFill>
                  <a:srgbClr val="000099"/>
                </a:solidFill>
              </a:rPr>
              <a:t>18 CREDITS </a:t>
            </a:r>
            <a:r>
              <a:rPr lang="en-CA" dirty="0" smtClean="0">
                <a:solidFill>
                  <a:srgbClr val="000099"/>
                </a:solidFill>
              </a:rPr>
              <a:t>to earn </a:t>
            </a:r>
            <a:r>
              <a:rPr lang="en-CA" b="1" dirty="0" smtClean="0">
                <a:solidFill>
                  <a:srgbClr val="000099"/>
                </a:solidFill>
              </a:rPr>
              <a:t>High School Diploma:</a:t>
            </a:r>
          </a:p>
          <a:p>
            <a:pPr>
              <a:buFont typeface="Arial" pitchFamily="34" charset="0"/>
              <a:buChar char="•"/>
            </a:pPr>
            <a:endParaRPr lang="en-CA" dirty="0" smtClean="0">
              <a:solidFill>
                <a:srgbClr val="0000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CA" b="1" dirty="0" smtClean="0">
                <a:solidFill>
                  <a:srgbClr val="000099"/>
                </a:solidFill>
              </a:rPr>
              <a:t>3 ENGLISH </a:t>
            </a:r>
            <a:r>
              <a:rPr lang="en-CA" dirty="0" smtClean="0">
                <a:solidFill>
                  <a:srgbClr val="000099"/>
                </a:solidFill>
              </a:rPr>
              <a:t>(one at each grade level)</a:t>
            </a:r>
          </a:p>
          <a:p>
            <a:pPr lvl="1">
              <a:buFont typeface="Arial" pitchFamily="34" charset="0"/>
              <a:buChar char="•"/>
            </a:pPr>
            <a:r>
              <a:rPr lang="en-CA" b="1" dirty="0" smtClean="0">
                <a:solidFill>
                  <a:srgbClr val="FF0000"/>
                </a:solidFill>
              </a:rPr>
              <a:t>3 MATH </a:t>
            </a:r>
            <a:r>
              <a:rPr lang="en-CA" dirty="0">
                <a:solidFill>
                  <a:srgbClr val="FF0000"/>
                </a:solidFill>
              </a:rPr>
              <a:t>(one at each grade level</a:t>
            </a:r>
            <a:r>
              <a:rPr lang="en-CA" dirty="0" smtClean="0">
                <a:solidFill>
                  <a:srgbClr val="FF0000"/>
                </a:solidFill>
              </a:rPr>
              <a:t>)</a:t>
            </a:r>
            <a:endParaRPr lang="en-CA" b="1" dirty="0" smtClean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CA" b="1" dirty="0" smtClean="0">
                <a:solidFill>
                  <a:srgbClr val="000099"/>
                </a:solidFill>
              </a:rPr>
              <a:t>2 SCIENCES </a:t>
            </a:r>
            <a:r>
              <a:rPr lang="en-CA" dirty="0" smtClean="0">
                <a:solidFill>
                  <a:srgbClr val="000099"/>
                </a:solidFill>
              </a:rPr>
              <a:t>(Sci10 + one from Bio11, Phy11, Chem11 or other approved Science course</a:t>
            </a:r>
          </a:p>
          <a:p>
            <a:pPr lvl="1">
              <a:buFont typeface="Arial" pitchFamily="34" charset="0"/>
              <a:buChar char="•"/>
            </a:pPr>
            <a:r>
              <a:rPr lang="en-CA" b="1" dirty="0" smtClean="0">
                <a:solidFill>
                  <a:srgbClr val="000099"/>
                </a:solidFill>
              </a:rPr>
              <a:t>1 CANADIAN STUDIES </a:t>
            </a:r>
            <a:r>
              <a:rPr lang="en-CA" dirty="0" smtClean="0">
                <a:solidFill>
                  <a:srgbClr val="000099"/>
                </a:solidFill>
              </a:rPr>
              <a:t>(Mks11, Acs11, Chs11)</a:t>
            </a:r>
          </a:p>
          <a:p>
            <a:pPr lvl="1">
              <a:buFont typeface="Arial" pitchFamily="34" charset="0"/>
              <a:buChar char="•"/>
            </a:pPr>
            <a:r>
              <a:rPr lang="en-CA" b="1" dirty="0" smtClean="0">
                <a:solidFill>
                  <a:srgbClr val="000099"/>
                </a:solidFill>
              </a:rPr>
              <a:t>1 FINE ARTS </a:t>
            </a:r>
            <a:r>
              <a:rPr lang="en-CA" dirty="0" smtClean="0">
                <a:solidFill>
                  <a:srgbClr val="000099"/>
                </a:solidFill>
              </a:rPr>
              <a:t>(Art, Music, Dance or Drama)</a:t>
            </a:r>
          </a:p>
          <a:p>
            <a:pPr lvl="1">
              <a:buFont typeface="Arial" pitchFamily="34" charset="0"/>
              <a:buChar char="•"/>
            </a:pPr>
            <a:r>
              <a:rPr lang="en-CA" b="1" dirty="0" smtClean="0">
                <a:solidFill>
                  <a:srgbClr val="000099"/>
                </a:solidFill>
              </a:rPr>
              <a:t>1 PHYS. ED. </a:t>
            </a:r>
            <a:r>
              <a:rPr lang="en-CA" dirty="0" smtClean="0">
                <a:solidFill>
                  <a:srgbClr val="000099"/>
                </a:solidFill>
              </a:rPr>
              <a:t>(</a:t>
            </a:r>
            <a:r>
              <a:rPr lang="en-CA" dirty="0" err="1" smtClean="0">
                <a:solidFill>
                  <a:srgbClr val="000099"/>
                </a:solidFill>
              </a:rPr>
              <a:t>PheAL</a:t>
            </a:r>
            <a:r>
              <a:rPr lang="en-CA" dirty="0" smtClean="0">
                <a:solidFill>
                  <a:srgbClr val="000099"/>
                </a:solidFill>
              </a:rPr>
              <a:t>, Dance , </a:t>
            </a:r>
            <a:r>
              <a:rPr lang="en-CA" dirty="0" err="1" smtClean="0">
                <a:solidFill>
                  <a:srgbClr val="000099"/>
                </a:solidFill>
              </a:rPr>
              <a:t>Phys.Ed</a:t>
            </a:r>
            <a:r>
              <a:rPr lang="en-CA" dirty="0" smtClean="0">
                <a:solidFill>
                  <a:srgbClr val="000099"/>
                </a:solidFill>
              </a:rPr>
              <a:t>, Yoga, Judo, Exercise Science, Phys. Ed. Leadership)</a:t>
            </a:r>
          </a:p>
          <a:p>
            <a:pPr lvl="1">
              <a:buFont typeface="Arial" pitchFamily="34" charset="0"/>
              <a:buChar char="•"/>
            </a:pPr>
            <a:r>
              <a:rPr lang="en-CA" b="1" dirty="0" smtClean="0">
                <a:solidFill>
                  <a:srgbClr val="000099"/>
                </a:solidFill>
              </a:rPr>
              <a:t>2 OTHERS </a:t>
            </a:r>
            <a:r>
              <a:rPr lang="en-CA" dirty="0" smtClean="0">
                <a:solidFill>
                  <a:srgbClr val="000099"/>
                </a:solidFill>
              </a:rPr>
              <a:t>from Math, Science or Tech</a:t>
            </a:r>
          </a:p>
          <a:p>
            <a:pPr lvl="1"/>
            <a:r>
              <a:rPr lang="en-CA" b="1" dirty="0" smtClean="0">
                <a:solidFill>
                  <a:srgbClr val="000099"/>
                </a:solidFill>
              </a:rPr>
              <a:t> 1 GLOBAL STUDIES </a:t>
            </a:r>
            <a:r>
              <a:rPr lang="en-CA" dirty="0" smtClean="0">
                <a:solidFill>
                  <a:srgbClr val="000099"/>
                </a:solidFill>
              </a:rPr>
              <a:t>(Global Hist.12, Global Geo.12)</a:t>
            </a:r>
          </a:p>
          <a:p>
            <a:pPr lvl="1">
              <a:buFont typeface="Arial" pitchFamily="34" charset="0"/>
              <a:buChar char="•"/>
            </a:pPr>
            <a:r>
              <a:rPr lang="en-CA" b="1" u="sng" dirty="0" smtClean="0">
                <a:solidFill>
                  <a:srgbClr val="000099"/>
                </a:solidFill>
              </a:rPr>
              <a:t>No more than 7 grade 10 credits </a:t>
            </a:r>
            <a:r>
              <a:rPr lang="en-CA" dirty="0" smtClean="0">
                <a:solidFill>
                  <a:srgbClr val="000099"/>
                </a:solidFill>
              </a:rPr>
              <a:t>towards 18 mandatory</a:t>
            </a:r>
          </a:p>
          <a:p>
            <a:pPr lvl="1">
              <a:buFont typeface="Arial" pitchFamily="34" charset="0"/>
              <a:buChar char="•"/>
            </a:pPr>
            <a:r>
              <a:rPr lang="pt-BR" b="1" u="sng" dirty="0" smtClean="0">
                <a:solidFill>
                  <a:srgbClr val="000099"/>
                </a:solidFill>
              </a:rPr>
              <a:t>Minimum 5 grade 12 credits</a:t>
            </a:r>
          </a:p>
          <a:p>
            <a:pPr lvl="1">
              <a:buFont typeface="Arial" pitchFamily="34" charset="0"/>
              <a:buChar char="•"/>
            </a:pPr>
            <a:endParaRPr lang="en-CA" b="1" u="sng" dirty="0">
              <a:solidFill>
                <a:srgbClr val="EF620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830997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800" dirty="0" smtClean="0">
                <a:ln w="38100">
                  <a:solidFill>
                    <a:schemeClr val="accent1"/>
                  </a:solidFill>
                </a:ln>
              </a:rPr>
              <a:t>Course Selection Process</a:t>
            </a:r>
            <a:endParaRPr lang="en-US" sz="48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0574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000099"/>
                </a:solidFill>
              </a:rPr>
              <a:t> January 17</a:t>
            </a:r>
            <a:r>
              <a:rPr lang="en-CA" sz="2400" baseline="30000" dirty="0" smtClean="0">
                <a:solidFill>
                  <a:srgbClr val="000099"/>
                </a:solidFill>
              </a:rPr>
              <a:t>th</a:t>
            </a:r>
            <a:r>
              <a:rPr lang="en-CA" sz="2400" dirty="0" smtClean="0">
                <a:solidFill>
                  <a:srgbClr val="000099"/>
                </a:solidFill>
              </a:rPr>
              <a:t> at 6:30 - Grade 9 Information Night at CEC  </a:t>
            </a:r>
          </a:p>
          <a:p>
            <a:pPr>
              <a:buFont typeface="Arial" pitchFamily="34" charset="0"/>
              <a:buChar char="•"/>
            </a:pPr>
            <a:endParaRPr lang="en-CA" sz="24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000099"/>
                </a:solidFill>
              </a:rPr>
              <a:t>Students and Parents invited and encouraged to attend!</a:t>
            </a:r>
          </a:p>
          <a:p>
            <a:pPr>
              <a:buFont typeface="Arial" pitchFamily="34" charset="0"/>
              <a:buChar char="•"/>
            </a:pPr>
            <a:endParaRPr lang="en-CA" sz="24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000099"/>
                </a:solidFill>
              </a:rPr>
              <a:t>Online registration up until March 29</a:t>
            </a:r>
            <a:r>
              <a:rPr lang="en-CA" sz="2400" baseline="30000" dirty="0" smtClean="0">
                <a:solidFill>
                  <a:srgbClr val="000099"/>
                </a:solidFill>
              </a:rPr>
              <a:t>th</a:t>
            </a:r>
            <a:r>
              <a:rPr lang="en-CA" sz="2400" dirty="0" smtClean="0">
                <a:solidFill>
                  <a:srgbClr val="000099"/>
                </a:solidFill>
              </a:rPr>
              <a:t>.  See your school counsellor for details.</a:t>
            </a:r>
          </a:p>
          <a:p>
            <a:pPr>
              <a:buFont typeface="Arial" pitchFamily="34" charset="0"/>
              <a:buChar char="•"/>
            </a:pPr>
            <a:endParaRPr lang="en-CA" sz="2400" dirty="0">
              <a:solidFill>
                <a:srgbClr val="EF620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82000" cy="830997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800" dirty="0" smtClean="0">
                <a:ln w="38100">
                  <a:solidFill>
                    <a:schemeClr val="accent1"/>
                  </a:solidFill>
                </a:ln>
              </a:rPr>
              <a:t>Grade 10 Course Selection</a:t>
            </a:r>
            <a:endParaRPr lang="en-US" sz="48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95400"/>
            <a:ext cx="822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0099"/>
                </a:solidFill>
              </a:rPr>
              <a:t>1. </a:t>
            </a:r>
            <a:r>
              <a:rPr lang="en-CA" b="1" dirty="0" smtClean="0">
                <a:solidFill>
                  <a:srgbClr val="000099"/>
                </a:solidFill>
              </a:rPr>
              <a:t>English 10 </a:t>
            </a:r>
            <a:r>
              <a:rPr lang="en-CA" dirty="0" smtClean="0">
                <a:solidFill>
                  <a:srgbClr val="000099"/>
                </a:solidFill>
              </a:rPr>
              <a:t>(Support, Academic, Pre-IB)</a:t>
            </a:r>
          </a:p>
          <a:p>
            <a:endParaRPr lang="en-CA" dirty="0" smtClean="0">
              <a:solidFill>
                <a:srgbClr val="000099"/>
              </a:solidFill>
            </a:endParaRPr>
          </a:p>
          <a:p>
            <a:r>
              <a:rPr lang="en-CA" dirty="0" smtClean="0">
                <a:solidFill>
                  <a:srgbClr val="000099"/>
                </a:solidFill>
              </a:rPr>
              <a:t>2. </a:t>
            </a:r>
            <a:r>
              <a:rPr lang="en-CA" b="1" dirty="0" smtClean="0">
                <a:solidFill>
                  <a:srgbClr val="000099"/>
                </a:solidFill>
              </a:rPr>
              <a:t>Math</a:t>
            </a:r>
            <a:r>
              <a:rPr lang="en-CA" dirty="0" smtClean="0">
                <a:solidFill>
                  <a:srgbClr val="000099"/>
                </a:solidFill>
              </a:rPr>
              <a:t> (Essentials, At Work, Academic, Pre-IB)</a:t>
            </a:r>
          </a:p>
          <a:p>
            <a:endParaRPr lang="en-CA" dirty="0" smtClean="0">
              <a:solidFill>
                <a:srgbClr val="000099"/>
              </a:solidFill>
            </a:endParaRPr>
          </a:p>
          <a:p>
            <a:r>
              <a:rPr lang="en-CA" dirty="0" smtClean="0">
                <a:solidFill>
                  <a:srgbClr val="000099"/>
                </a:solidFill>
              </a:rPr>
              <a:t>3. </a:t>
            </a:r>
            <a:r>
              <a:rPr lang="en-CA" b="1" dirty="0" smtClean="0">
                <a:solidFill>
                  <a:srgbClr val="000099"/>
                </a:solidFill>
              </a:rPr>
              <a:t>Science</a:t>
            </a:r>
            <a:r>
              <a:rPr lang="en-CA" dirty="0" smtClean="0">
                <a:solidFill>
                  <a:srgbClr val="000099"/>
                </a:solidFill>
              </a:rPr>
              <a:t> (Support, Academic, Pre-IB, Pre-BI IMM)</a:t>
            </a:r>
          </a:p>
          <a:p>
            <a:endParaRPr lang="en-CA" dirty="0" smtClean="0">
              <a:solidFill>
                <a:srgbClr val="000099"/>
              </a:solidFill>
            </a:endParaRPr>
          </a:p>
          <a:p>
            <a:r>
              <a:rPr lang="en-CA" dirty="0" smtClean="0">
                <a:solidFill>
                  <a:srgbClr val="000099"/>
                </a:solidFill>
              </a:rPr>
              <a:t>4. </a:t>
            </a:r>
            <a:r>
              <a:rPr lang="en-CA" b="1" dirty="0" smtClean="0">
                <a:solidFill>
                  <a:srgbClr val="000099"/>
                </a:solidFill>
              </a:rPr>
              <a:t>Fine Arts 10 </a:t>
            </a:r>
            <a:r>
              <a:rPr lang="en-CA" dirty="0" smtClean="0">
                <a:solidFill>
                  <a:srgbClr val="000099"/>
                </a:solidFill>
              </a:rPr>
              <a:t>(Art, Band, Vocals, Strings, Drama (Fr), Dance, IFA)</a:t>
            </a:r>
          </a:p>
          <a:p>
            <a:endParaRPr lang="en-CA" dirty="0" smtClean="0">
              <a:solidFill>
                <a:srgbClr val="000099"/>
              </a:solidFill>
            </a:endParaRPr>
          </a:p>
          <a:p>
            <a:r>
              <a:rPr lang="en-CA" dirty="0" smtClean="0">
                <a:solidFill>
                  <a:srgbClr val="000099"/>
                </a:solidFill>
              </a:rPr>
              <a:t>5. </a:t>
            </a:r>
            <a:r>
              <a:rPr lang="en-CA" b="1" dirty="0" smtClean="0">
                <a:solidFill>
                  <a:srgbClr val="000099"/>
                </a:solidFill>
              </a:rPr>
              <a:t>Phys Ed </a:t>
            </a:r>
            <a:r>
              <a:rPr lang="en-CA" dirty="0" smtClean="0">
                <a:solidFill>
                  <a:srgbClr val="000099"/>
                </a:solidFill>
              </a:rPr>
              <a:t>(PheAL11, </a:t>
            </a:r>
            <a:r>
              <a:rPr lang="en-CA" dirty="0" err="1" smtClean="0">
                <a:solidFill>
                  <a:srgbClr val="000099"/>
                </a:solidFill>
              </a:rPr>
              <a:t>PheAL</a:t>
            </a:r>
            <a:r>
              <a:rPr lang="en-CA" dirty="0" smtClean="0">
                <a:solidFill>
                  <a:srgbClr val="000099"/>
                </a:solidFill>
              </a:rPr>
              <a:t> 11 Female, Phys Ed 10, Judo 11, Dance 11)</a:t>
            </a:r>
          </a:p>
          <a:p>
            <a:endParaRPr lang="en-CA" dirty="0" smtClean="0">
              <a:solidFill>
                <a:srgbClr val="000099"/>
              </a:solidFill>
            </a:endParaRPr>
          </a:p>
          <a:p>
            <a:r>
              <a:rPr lang="en-CA" dirty="0" smtClean="0">
                <a:solidFill>
                  <a:srgbClr val="000099"/>
                </a:solidFill>
              </a:rPr>
              <a:t>6. </a:t>
            </a:r>
            <a:r>
              <a:rPr lang="en-CA" b="1" dirty="0" smtClean="0">
                <a:solidFill>
                  <a:srgbClr val="000099"/>
                </a:solidFill>
              </a:rPr>
              <a:t>Canadian History </a:t>
            </a:r>
            <a:r>
              <a:rPr lang="en-CA" dirty="0" smtClean="0">
                <a:solidFill>
                  <a:srgbClr val="000099"/>
                </a:solidFill>
              </a:rPr>
              <a:t>(Mi’kmaw11, African Canadian</a:t>
            </a:r>
          </a:p>
          <a:p>
            <a:r>
              <a:rPr lang="en-CA" dirty="0" smtClean="0">
                <a:solidFill>
                  <a:srgbClr val="000099"/>
                </a:solidFill>
              </a:rPr>
              <a:t>Studies 11, Canadian History 11, or choose to take in grade 11)</a:t>
            </a:r>
          </a:p>
          <a:p>
            <a:endParaRPr lang="en-CA" dirty="0" smtClean="0">
              <a:solidFill>
                <a:srgbClr val="000099"/>
              </a:solidFill>
            </a:endParaRPr>
          </a:p>
          <a:p>
            <a:r>
              <a:rPr lang="en-CA" dirty="0" smtClean="0">
                <a:solidFill>
                  <a:srgbClr val="000099"/>
                </a:solidFill>
              </a:rPr>
              <a:t>7. </a:t>
            </a:r>
            <a:r>
              <a:rPr lang="en-CA" b="1" dirty="0" smtClean="0">
                <a:solidFill>
                  <a:srgbClr val="000099"/>
                </a:solidFill>
              </a:rPr>
              <a:t>Elective </a:t>
            </a:r>
            <a:r>
              <a:rPr lang="en-CA" dirty="0" smtClean="0">
                <a:solidFill>
                  <a:srgbClr val="000099"/>
                </a:solidFill>
              </a:rPr>
              <a:t>(math is one elective for Math 10 students)</a:t>
            </a:r>
          </a:p>
          <a:p>
            <a:endParaRPr lang="en-CA" dirty="0" smtClean="0">
              <a:solidFill>
                <a:srgbClr val="000099"/>
              </a:solidFill>
            </a:endParaRPr>
          </a:p>
          <a:p>
            <a:r>
              <a:rPr lang="en-CA" dirty="0" smtClean="0">
                <a:solidFill>
                  <a:srgbClr val="000099"/>
                </a:solidFill>
              </a:rPr>
              <a:t>8. </a:t>
            </a:r>
            <a:r>
              <a:rPr lang="en-CA" b="1" dirty="0" smtClean="0">
                <a:solidFill>
                  <a:srgbClr val="000099"/>
                </a:solidFill>
              </a:rPr>
              <a:t>Elective</a:t>
            </a:r>
          </a:p>
          <a:p>
            <a:r>
              <a:rPr lang="en-CA" dirty="0" smtClean="0">
                <a:solidFill>
                  <a:srgbClr val="000099"/>
                </a:solidFill>
              </a:rPr>
              <a:t> Plus**2 ALTERNATE COURSES (one Fine Arts, one Phys Ed)</a:t>
            </a:r>
            <a:endParaRPr lang="en-CA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830997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800" dirty="0" smtClean="0">
                <a:ln w="38100">
                  <a:solidFill>
                    <a:schemeClr val="accent1"/>
                  </a:solidFill>
                </a:ln>
              </a:rPr>
              <a:t>Course Changes</a:t>
            </a:r>
            <a:endParaRPr lang="en-US" sz="48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382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3100" dirty="0" smtClean="0">
                <a:solidFill>
                  <a:srgbClr val="000099"/>
                </a:solidFill>
              </a:rPr>
              <a:t>Course changes WILL NOT BE MADE AFTER May 2, 2018</a:t>
            </a:r>
          </a:p>
          <a:p>
            <a:endParaRPr lang="en-CA" sz="31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3100" dirty="0" smtClean="0">
                <a:solidFill>
                  <a:srgbClr val="000099"/>
                </a:solidFill>
              </a:rPr>
              <a:t> If you fail a course first semester, you</a:t>
            </a:r>
          </a:p>
          <a:p>
            <a:r>
              <a:rPr lang="en-CA" sz="3100" dirty="0" smtClean="0">
                <a:solidFill>
                  <a:srgbClr val="000099"/>
                </a:solidFill>
              </a:rPr>
              <a:t>cannot repeat it in the second semester</a:t>
            </a:r>
          </a:p>
          <a:p>
            <a:endParaRPr lang="en-CA" sz="31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3100" dirty="0" smtClean="0">
                <a:solidFill>
                  <a:srgbClr val="000099"/>
                </a:solidFill>
              </a:rPr>
              <a:t> Students are choosing courses for the full school</a:t>
            </a:r>
            <a:r>
              <a:rPr lang="en-CA" sz="3100" dirty="0">
                <a:solidFill>
                  <a:srgbClr val="000099"/>
                </a:solidFill>
              </a:rPr>
              <a:t> </a:t>
            </a:r>
            <a:r>
              <a:rPr lang="en-CA" sz="3100" dirty="0" smtClean="0">
                <a:solidFill>
                  <a:srgbClr val="000099"/>
                </a:solidFill>
              </a:rPr>
              <a:t>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830997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800" dirty="0" smtClean="0">
                <a:ln w="38100">
                  <a:solidFill>
                    <a:schemeClr val="accent1"/>
                  </a:solidFill>
                </a:ln>
              </a:rPr>
              <a:t>Level Changes</a:t>
            </a:r>
            <a:endParaRPr lang="en-US" sz="48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3820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3100" dirty="0" smtClean="0">
                <a:solidFill>
                  <a:srgbClr val="000099"/>
                </a:solidFill>
              </a:rPr>
              <a:t> A different level (usually easier)</a:t>
            </a:r>
          </a:p>
          <a:p>
            <a:endParaRPr lang="en-CA" sz="31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3100" dirty="0" smtClean="0">
                <a:solidFill>
                  <a:srgbClr val="000099"/>
                </a:solidFill>
              </a:rPr>
              <a:t> If you are struggling in a course, see Mrs. Fisher, your school counsellor</a:t>
            </a:r>
          </a:p>
          <a:p>
            <a:pPr>
              <a:buFont typeface="Arial" pitchFamily="34" charset="0"/>
              <a:buChar char="•"/>
            </a:pPr>
            <a:endParaRPr lang="en-CA" sz="31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3100" dirty="0" smtClean="0">
                <a:solidFill>
                  <a:srgbClr val="000099"/>
                </a:solidFill>
              </a:rPr>
              <a:t> Try to change within first 5 weeks of course, pending room</a:t>
            </a:r>
            <a:endParaRPr lang="en-CA" sz="31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923330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5400" dirty="0" smtClean="0">
                <a:ln w="38100">
                  <a:solidFill>
                    <a:schemeClr val="accent1"/>
                  </a:solidFill>
                </a:ln>
              </a:rPr>
              <a:t>Student Services Staff</a:t>
            </a:r>
            <a:endParaRPr lang="en-US" sz="54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0099"/>
                </a:solidFill>
              </a:rPr>
              <a:t>Lesley Fisher 		Grade 10 </a:t>
            </a:r>
            <a:r>
              <a:rPr lang="en-CA" sz="2400" b="1" dirty="0" smtClean="0">
                <a:solidFill>
                  <a:srgbClr val="000099"/>
                </a:solidFill>
              </a:rPr>
              <a:t>Counsellor &amp; </a:t>
            </a:r>
            <a:r>
              <a:rPr lang="en-CA" sz="2400" b="1" dirty="0">
                <a:solidFill>
                  <a:srgbClr val="000099"/>
                </a:solidFill>
              </a:rPr>
              <a:t>				</a:t>
            </a:r>
            <a:r>
              <a:rPr lang="en-CA" sz="2400" b="1" dirty="0" smtClean="0">
                <a:solidFill>
                  <a:srgbClr val="000099"/>
                </a:solidFill>
              </a:rPr>
              <a:t>International</a:t>
            </a:r>
            <a:endParaRPr lang="en-CA" sz="2400" b="1" dirty="0">
              <a:solidFill>
                <a:srgbClr val="000099"/>
              </a:solidFill>
            </a:endParaRPr>
          </a:p>
          <a:p>
            <a:endParaRPr lang="en-CA" sz="2400" b="1" dirty="0" smtClean="0">
              <a:solidFill>
                <a:srgbClr val="000099"/>
              </a:solidFill>
            </a:endParaRPr>
          </a:p>
          <a:p>
            <a:r>
              <a:rPr lang="en-CA" sz="2400" b="1" dirty="0" smtClean="0">
                <a:solidFill>
                  <a:srgbClr val="000099"/>
                </a:solidFill>
              </a:rPr>
              <a:t>Susanne </a:t>
            </a:r>
            <a:r>
              <a:rPr lang="en-CA" sz="2400" b="1" dirty="0">
                <a:solidFill>
                  <a:srgbClr val="000099"/>
                </a:solidFill>
              </a:rPr>
              <a:t>Nisar </a:t>
            </a:r>
            <a:r>
              <a:rPr lang="en-CA" sz="2400" b="1" dirty="0" smtClean="0">
                <a:solidFill>
                  <a:srgbClr val="000099"/>
                </a:solidFill>
              </a:rPr>
              <a:t>		Grade 11 Counsellor &amp; IB </a:t>
            </a:r>
            <a:endParaRPr lang="en-CA" sz="2400" b="1" dirty="0">
              <a:solidFill>
                <a:srgbClr val="000099"/>
              </a:solidFill>
            </a:endParaRPr>
          </a:p>
          <a:p>
            <a:r>
              <a:rPr lang="en-CA" sz="2400" b="1" dirty="0" smtClean="0">
                <a:solidFill>
                  <a:srgbClr val="000099"/>
                </a:solidFill>
              </a:rPr>
              <a:t>				&amp; Department Head</a:t>
            </a:r>
          </a:p>
          <a:p>
            <a:endParaRPr lang="en-CA" sz="2400" b="1" dirty="0" smtClean="0">
              <a:solidFill>
                <a:srgbClr val="000099"/>
              </a:solidFill>
            </a:endParaRPr>
          </a:p>
          <a:p>
            <a:r>
              <a:rPr lang="en-CA" sz="2400" b="1" dirty="0">
                <a:solidFill>
                  <a:srgbClr val="000099"/>
                </a:solidFill>
              </a:rPr>
              <a:t>Tom Shreve </a:t>
            </a:r>
            <a:r>
              <a:rPr lang="en-CA" sz="2400" b="1" dirty="0" smtClean="0">
                <a:solidFill>
                  <a:srgbClr val="000099"/>
                </a:solidFill>
              </a:rPr>
              <a:t>		Grade 12 Counsellor &amp; 				CEP</a:t>
            </a:r>
            <a:endParaRPr lang="en-CA" sz="2400" b="1" dirty="0">
              <a:solidFill>
                <a:srgbClr val="000099"/>
              </a:solidFill>
            </a:endParaRPr>
          </a:p>
          <a:p>
            <a:endParaRPr lang="en-CA" sz="2400" b="1" dirty="0" smtClean="0">
              <a:solidFill>
                <a:srgbClr val="000099"/>
              </a:solidFill>
            </a:endParaRPr>
          </a:p>
          <a:p>
            <a:r>
              <a:rPr lang="en-CA" sz="2400" b="1" dirty="0" smtClean="0">
                <a:solidFill>
                  <a:srgbClr val="000099"/>
                </a:solidFill>
              </a:rPr>
              <a:t>Manon Daneau</a:t>
            </a:r>
            <a:r>
              <a:rPr lang="en-CA" sz="2400" b="1" dirty="0">
                <a:solidFill>
                  <a:srgbClr val="000099"/>
                </a:solidFill>
              </a:rPr>
              <a:t>	</a:t>
            </a:r>
            <a:r>
              <a:rPr lang="en-CA" sz="2400" b="1" dirty="0" smtClean="0">
                <a:solidFill>
                  <a:srgbClr val="000099"/>
                </a:solidFill>
              </a:rPr>
              <a:t>	Registrar</a:t>
            </a:r>
          </a:p>
          <a:p>
            <a:endParaRPr lang="en-CA" sz="2400" b="1" dirty="0">
              <a:solidFill>
                <a:srgbClr val="000099"/>
              </a:solidFill>
            </a:endParaRPr>
          </a:p>
          <a:p>
            <a:r>
              <a:rPr lang="en-CA" sz="2400" b="1" dirty="0" smtClean="0">
                <a:solidFill>
                  <a:srgbClr val="000099"/>
                </a:solidFill>
              </a:rPr>
              <a:t>Morgan Rau		Administrative Assistant</a:t>
            </a:r>
            <a:endParaRPr lang="en-US" sz="24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4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830997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800" dirty="0" smtClean="0">
                <a:ln w="38100">
                  <a:solidFill>
                    <a:schemeClr val="accent1"/>
                  </a:solidFill>
                </a:ln>
              </a:rPr>
              <a:t>My Blueprint</a:t>
            </a:r>
            <a:endParaRPr lang="en-US" sz="48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382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100" dirty="0" smtClean="0">
                <a:solidFill>
                  <a:srgbClr val="000099"/>
                </a:solidFill>
              </a:rPr>
              <a:t> </a:t>
            </a:r>
          </a:p>
          <a:p>
            <a:r>
              <a:rPr lang="en-CA" sz="3100" dirty="0" smtClean="0">
                <a:solidFill>
                  <a:srgbClr val="000099"/>
                </a:solidFill>
              </a:rPr>
              <a:t>Sign up at:</a:t>
            </a:r>
          </a:p>
          <a:p>
            <a:pPr>
              <a:buFont typeface="Arial" pitchFamily="34" charset="0"/>
              <a:buChar char="•"/>
            </a:pPr>
            <a:endParaRPr lang="en-CA" sz="3100" dirty="0">
              <a:solidFill>
                <a:srgbClr val="000099"/>
              </a:solidFill>
            </a:endParaRPr>
          </a:p>
          <a:p>
            <a:r>
              <a:rPr lang="en-CA" sz="3100" dirty="0" smtClean="0">
                <a:solidFill>
                  <a:srgbClr val="000099"/>
                </a:solidFill>
              </a:rPr>
              <a:t>	</a:t>
            </a:r>
            <a:r>
              <a:rPr lang="en-CA" sz="3100" dirty="0" smtClean="0">
                <a:solidFill>
                  <a:srgbClr val="000099"/>
                </a:solidFill>
                <a:hlinkClick r:id="rId2"/>
              </a:rPr>
              <a:t>Myblueprint.ca/</a:t>
            </a:r>
            <a:r>
              <a:rPr lang="en-CA" sz="3100" dirty="0" err="1" smtClean="0">
                <a:solidFill>
                  <a:srgbClr val="000099"/>
                </a:solidFill>
                <a:hlinkClick r:id="rId2"/>
              </a:rPr>
              <a:t>chignecto</a:t>
            </a:r>
            <a:endParaRPr lang="en-CA" sz="3100" dirty="0" smtClean="0">
              <a:solidFill>
                <a:srgbClr val="000099"/>
              </a:solidFill>
            </a:endParaRPr>
          </a:p>
          <a:p>
            <a:endParaRPr lang="en-CA" sz="3100" dirty="0">
              <a:solidFill>
                <a:srgbClr val="000099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100" dirty="0" smtClean="0">
                <a:solidFill>
                  <a:srgbClr val="000099"/>
                </a:solidFill>
              </a:rPr>
              <a:t>Career and life planning program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3100" dirty="0" smtClean="0">
              <a:solidFill>
                <a:srgbClr val="000099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100" dirty="0" smtClean="0">
                <a:solidFill>
                  <a:srgbClr val="000099"/>
                </a:solidFill>
              </a:rPr>
              <a:t>Plan out your courses for CEC</a:t>
            </a:r>
            <a:endParaRPr lang="en-CA" sz="31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80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830997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800" dirty="0" err="1" smtClean="0">
                <a:ln w="38100">
                  <a:solidFill>
                    <a:schemeClr val="accent1"/>
                  </a:solidFill>
                </a:ln>
              </a:rPr>
              <a:t>PowerSchool</a:t>
            </a:r>
            <a:endParaRPr lang="en-US" sz="48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800" dirty="0" smtClean="0">
                <a:solidFill>
                  <a:srgbClr val="000099"/>
                </a:solidFill>
              </a:rPr>
              <a:t>Timetable/schedule</a:t>
            </a:r>
          </a:p>
          <a:p>
            <a:pPr>
              <a:buFont typeface="Arial" pitchFamily="34" charset="0"/>
              <a:buChar char="•"/>
            </a:pPr>
            <a:endParaRPr lang="en-CA" sz="28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800" dirty="0" smtClean="0">
                <a:solidFill>
                  <a:srgbClr val="000099"/>
                </a:solidFill>
              </a:rPr>
              <a:t>Attendance</a:t>
            </a:r>
          </a:p>
          <a:p>
            <a:pPr>
              <a:buFont typeface="Arial" pitchFamily="34" charset="0"/>
              <a:buChar char="•"/>
            </a:pPr>
            <a:endParaRPr lang="en-CA" sz="28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800" dirty="0" smtClean="0">
                <a:solidFill>
                  <a:srgbClr val="000099"/>
                </a:solidFill>
              </a:rPr>
              <a:t>Teacher email / contact</a:t>
            </a:r>
          </a:p>
          <a:p>
            <a:pPr>
              <a:buFont typeface="Arial" pitchFamily="34" charset="0"/>
              <a:buChar char="•"/>
            </a:pPr>
            <a:endParaRPr lang="en-CA" sz="28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800" dirty="0" smtClean="0">
                <a:solidFill>
                  <a:srgbClr val="000099"/>
                </a:solidFill>
              </a:rPr>
              <a:t>Academic Progress</a:t>
            </a:r>
          </a:p>
          <a:p>
            <a:pPr>
              <a:buFont typeface="Arial" pitchFamily="34" charset="0"/>
              <a:buChar char="•"/>
            </a:pPr>
            <a:endParaRPr lang="en-CA" sz="28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800" dirty="0" smtClean="0">
                <a:solidFill>
                  <a:srgbClr val="000099"/>
                </a:solidFill>
              </a:rPr>
              <a:t>Sign-up for parent/student portal on cec.ccrsb.ca</a:t>
            </a:r>
            <a:endParaRPr lang="en-CA" sz="28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769441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ln w="38100">
                  <a:solidFill>
                    <a:schemeClr val="accent1"/>
                  </a:solidFill>
                </a:ln>
              </a:rPr>
              <a:t>O2-Options &amp; Opportunities</a:t>
            </a:r>
            <a:endParaRPr lang="en-US" sz="44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828800"/>
            <a:ext cx="815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3200" dirty="0" smtClean="0">
                <a:solidFill>
                  <a:srgbClr val="000099"/>
                </a:solidFill>
              </a:rPr>
              <a:t>A high school program that offers students more hands-on learning experiences with a career focus.</a:t>
            </a:r>
          </a:p>
          <a:p>
            <a:pPr>
              <a:buFont typeface="Arial" pitchFamily="34" charset="0"/>
              <a:buChar char="•"/>
            </a:pPr>
            <a:endParaRPr lang="en-CA" sz="32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3200" dirty="0" smtClean="0">
                <a:solidFill>
                  <a:srgbClr val="000099"/>
                </a:solidFill>
              </a:rPr>
              <a:t>Designed to prepare students for successful transitions from high school to work, a career path, or a post-secondary program.</a:t>
            </a:r>
            <a:endParaRPr lang="en-CA" sz="32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769441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ln w="38100">
                  <a:solidFill>
                    <a:schemeClr val="accent1"/>
                  </a:solidFill>
                </a:ln>
              </a:rPr>
              <a:t>Describing the O2 Student…</a:t>
            </a:r>
            <a:endParaRPr lang="en-US" sz="44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76400"/>
            <a:ext cx="81534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600" dirty="0" smtClean="0">
                <a:solidFill>
                  <a:srgbClr val="000099"/>
                </a:solidFill>
              </a:rPr>
              <a:t>Someone who requires re-engagement with their learning and with school</a:t>
            </a:r>
          </a:p>
          <a:p>
            <a:pPr>
              <a:buFont typeface="Arial" pitchFamily="34" charset="0"/>
              <a:buChar char="•"/>
            </a:pPr>
            <a:endParaRPr lang="en-CA" sz="26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600" dirty="0" smtClean="0">
                <a:solidFill>
                  <a:srgbClr val="000099"/>
                </a:solidFill>
              </a:rPr>
              <a:t>Someone who may need support in achieving their academic potential</a:t>
            </a:r>
          </a:p>
          <a:p>
            <a:pPr>
              <a:buFont typeface="Arial" pitchFamily="34" charset="0"/>
              <a:buChar char="•"/>
            </a:pPr>
            <a:endParaRPr lang="en-CA" sz="26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600" dirty="0" smtClean="0">
                <a:solidFill>
                  <a:srgbClr val="000099"/>
                </a:solidFill>
              </a:rPr>
              <a:t>Taking academic English or higher and Math at Work or higher</a:t>
            </a:r>
          </a:p>
          <a:p>
            <a:pPr>
              <a:buFont typeface="Arial" pitchFamily="34" charset="0"/>
              <a:buChar char="•"/>
            </a:pPr>
            <a:endParaRPr lang="en-CA" sz="2600" dirty="0" smtClean="0">
              <a:solidFill>
                <a:srgbClr val="EF620B"/>
              </a:solidFill>
            </a:endParaRPr>
          </a:p>
          <a:p>
            <a:pPr>
              <a:buFont typeface="Arial" pitchFamily="34" charset="0"/>
              <a:buChar char="•"/>
            </a:pPr>
            <a:endParaRPr lang="en-CA" sz="2600" dirty="0" smtClean="0">
              <a:solidFill>
                <a:srgbClr val="EF620B"/>
              </a:solidFill>
            </a:endParaRPr>
          </a:p>
          <a:p>
            <a:endParaRPr lang="en-CA" sz="2600" dirty="0" smtClean="0">
              <a:solidFill>
                <a:srgbClr val="EF620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769441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ln w="38100">
                  <a:solidFill>
                    <a:schemeClr val="accent1"/>
                  </a:solidFill>
                </a:ln>
              </a:rPr>
              <a:t>O2</a:t>
            </a:r>
            <a:endParaRPr lang="en-US" sz="44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838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99"/>
                </a:solidFill>
              </a:rPr>
              <a:t>Highlights of the program include: </a:t>
            </a:r>
          </a:p>
          <a:p>
            <a:pPr>
              <a:buFont typeface="Arial" pitchFamily="34" charset="0"/>
              <a:buChar char="•"/>
            </a:pPr>
            <a:endParaRPr lang="en-CA" sz="2000" dirty="0" smtClean="0">
              <a:solidFill>
                <a:srgbClr val="0000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CA" sz="2000" b="1" dirty="0" smtClean="0">
                <a:solidFill>
                  <a:srgbClr val="000099"/>
                </a:solidFill>
              </a:rPr>
              <a:t>small class sizes </a:t>
            </a:r>
            <a:r>
              <a:rPr lang="en-CA" sz="2000" dirty="0" smtClean="0">
                <a:solidFill>
                  <a:srgbClr val="000099"/>
                </a:solidFill>
              </a:rPr>
              <a:t>for Community Based Learning 10, Career Development 10, Workplace Health and Safety 11, and Co-op classes</a:t>
            </a:r>
          </a:p>
          <a:p>
            <a:pPr>
              <a:buFont typeface="Arial" pitchFamily="34" charset="0"/>
              <a:buChar char="•"/>
            </a:pPr>
            <a:endParaRPr lang="en-CA" sz="2000" dirty="0" smtClean="0">
              <a:solidFill>
                <a:srgbClr val="0000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CA" sz="2000" b="1" dirty="0" smtClean="0">
                <a:solidFill>
                  <a:srgbClr val="000099"/>
                </a:solidFill>
              </a:rPr>
              <a:t>field trips </a:t>
            </a:r>
            <a:r>
              <a:rPr lang="en-CA" sz="2000" dirty="0" smtClean="0">
                <a:solidFill>
                  <a:srgbClr val="000099"/>
                </a:solidFill>
              </a:rPr>
              <a:t>to community businesses and professional settings</a:t>
            </a:r>
          </a:p>
          <a:p>
            <a:pPr lvl="1">
              <a:buFont typeface="Arial" pitchFamily="34" charset="0"/>
              <a:buChar char="•"/>
            </a:pPr>
            <a:endParaRPr lang="en-CA" sz="2000" dirty="0" smtClean="0">
              <a:solidFill>
                <a:srgbClr val="0000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99"/>
                </a:solidFill>
              </a:rPr>
              <a:t> field trips to post-secondary institutions such as the NSCC</a:t>
            </a:r>
          </a:p>
          <a:p>
            <a:pPr lvl="1">
              <a:buFont typeface="Arial" pitchFamily="34" charset="0"/>
              <a:buChar char="•"/>
            </a:pPr>
            <a:endParaRPr lang="en-CA" sz="2000" dirty="0" smtClean="0">
              <a:solidFill>
                <a:srgbClr val="0000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CA" sz="2000" b="1" dirty="0" smtClean="0">
                <a:solidFill>
                  <a:srgbClr val="000099"/>
                </a:solidFill>
              </a:rPr>
              <a:t>preferred seat </a:t>
            </a:r>
            <a:r>
              <a:rPr lang="en-CA" sz="2000" dirty="0" smtClean="0">
                <a:solidFill>
                  <a:srgbClr val="000099"/>
                </a:solidFill>
              </a:rPr>
              <a:t>at the NSCC</a:t>
            </a:r>
          </a:p>
          <a:p>
            <a:pPr lvl="1"/>
            <a:endParaRPr lang="en-CA" sz="2000" dirty="0" smtClean="0">
              <a:solidFill>
                <a:srgbClr val="0000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99"/>
                </a:solidFill>
              </a:rPr>
              <a:t>many </a:t>
            </a:r>
            <a:r>
              <a:rPr lang="en-CA" sz="2000" b="1" dirty="0" smtClean="0">
                <a:solidFill>
                  <a:srgbClr val="000099"/>
                </a:solidFill>
              </a:rPr>
              <a:t>guest speakers </a:t>
            </a:r>
            <a:r>
              <a:rPr lang="en-CA" sz="2000" dirty="0" smtClean="0">
                <a:solidFill>
                  <a:srgbClr val="000099"/>
                </a:solidFill>
              </a:rPr>
              <a:t>from various occupations in our community</a:t>
            </a:r>
            <a:endParaRPr lang="en-CA" sz="2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769441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ln w="38100">
                  <a:solidFill>
                    <a:schemeClr val="accent1"/>
                  </a:solidFill>
                </a:ln>
              </a:rPr>
              <a:t> Application Process for O2</a:t>
            </a:r>
            <a:endParaRPr lang="en-US" sz="44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solidFill>
                  <a:srgbClr val="000099"/>
                </a:solidFill>
              </a:rPr>
              <a:t>1. </a:t>
            </a:r>
            <a:r>
              <a:rPr lang="en-CA" sz="3600" b="1" dirty="0" smtClean="0">
                <a:solidFill>
                  <a:srgbClr val="000099"/>
                </a:solidFill>
              </a:rPr>
              <a:t>Application </a:t>
            </a:r>
            <a:r>
              <a:rPr lang="en-CA" sz="3600" dirty="0" smtClean="0">
                <a:solidFill>
                  <a:srgbClr val="000099"/>
                </a:solidFill>
              </a:rPr>
              <a:t>– student applies in grade 9 year</a:t>
            </a:r>
          </a:p>
          <a:p>
            <a:endParaRPr lang="en-CA" sz="3600" dirty="0" smtClean="0">
              <a:solidFill>
                <a:srgbClr val="000099"/>
              </a:solidFill>
            </a:endParaRPr>
          </a:p>
          <a:p>
            <a:r>
              <a:rPr lang="en-CA" sz="3600" dirty="0" smtClean="0">
                <a:solidFill>
                  <a:srgbClr val="000099"/>
                </a:solidFill>
              </a:rPr>
              <a:t>2. </a:t>
            </a:r>
            <a:r>
              <a:rPr lang="en-CA" sz="3600" b="1" dirty="0" smtClean="0">
                <a:solidFill>
                  <a:srgbClr val="000099"/>
                </a:solidFill>
              </a:rPr>
              <a:t>Interview</a:t>
            </a:r>
            <a:r>
              <a:rPr lang="en-CA" sz="3600" dirty="0" smtClean="0">
                <a:solidFill>
                  <a:srgbClr val="000099"/>
                </a:solidFill>
              </a:rPr>
              <a:t> by O2 team</a:t>
            </a:r>
          </a:p>
          <a:p>
            <a:endParaRPr lang="en-CA" sz="3600" dirty="0" smtClean="0">
              <a:solidFill>
                <a:srgbClr val="000099"/>
              </a:solidFill>
            </a:endParaRPr>
          </a:p>
          <a:p>
            <a:r>
              <a:rPr lang="en-CA" sz="3600" dirty="0" smtClean="0">
                <a:solidFill>
                  <a:srgbClr val="000099"/>
                </a:solidFill>
              </a:rPr>
              <a:t>3. 20 Students will be accepted</a:t>
            </a:r>
          </a:p>
          <a:p>
            <a:r>
              <a:rPr lang="en-CA" sz="3600" dirty="0" smtClean="0">
                <a:solidFill>
                  <a:srgbClr val="000099"/>
                </a:solidFill>
              </a:rPr>
              <a:t>with potential for reserved seat at NSCC</a:t>
            </a:r>
            <a:endParaRPr lang="en-CA" sz="36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646331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ln w="38100">
                  <a:solidFill>
                    <a:schemeClr val="accent1"/>
                  </a:solidFill>
                </a:ln>
              </a:rPr>
              <a:t> Career Exploration Program- CEP</a:t>
            </a:r>
            <a:endParaRPr lang="en-US" sz="36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2296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1900" dirty="0" smtClean="0">
                <a:solidFill>
                  <a:srgbClr val="000099"/>
                </a:solidFill>
              </a:rPr>
              <a:t>Three-year secondary program allowing students to earn Nova Scotia High School Diploma while acquiring occupational skills</a:t>
            </a:r>
          </a:p>
          <a:p>
            <a:pPr>
              <a:buFont typeface="Arial" pitchFamily="34" charset="0"/>
              <a:buChar char="•"/>
            </a:pPr>
            <a:endParaRPr lang="en-CA" sz="19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1900" dirty="0" smtClean="0">
                <a:solidFill>
                  <a:srgbClr val="000099"/>
                </a:solidFill>
              </a:rPr>
              <a:t>Shop options:</a:t>
            </a:r>
          </a:p>
          <a:p>
            <a:pPr lvl="1">
              <a:buFont typeface="Arial" pitchFamily="34" charset="0"/>
              <a:buChar char="•"/>
            </a:pPr>
            <a:r>
              <a:rPr lang="en-CA" sz="1900" b="1" dirty="0" smtClean="0">
                <a:solidFill>
                  <a:srgbClr val="000099"/>
                </a:solidFill>
              </a:rPr>
              <a:t>Food Service </a:t>
            </a:r>
            <a:r>
              <a:rPr lang="en-CA" sz="1900" dirty="0" smtClean="0">
                <a:solidFill>
                  <a:srgbClr val="000099"/>
                </a:solidFill>
              </a:rPr>
              <a:t>(Food in Society 10/Food for Healthy Living 10 Food Science 12, Dining Guest Services 11/12</a:t>
            </a:r>
          </a:p>
          <a:p>
            <a:pPr lvl="1">
              <a:buFont typeface="Arial" pitchFamily="34" charset="0"/>
              <a:buChar char="•"/>
            </a:pPr>
            <a:r>
              <a:rPr lang="en-CA" sz="1900" b="1" dirty="0" smtClean="0">
                <a:solidFill>
                  <a:srgbClr val="000099"/>
                </a:solidFill>
              </a:rPr>
              <a:t>Retail </a:t>
            </a:r>
            <a:r>
              <a:rPr lang="en-CA" sz="1900" dirty="0" smtClean="0">
                <a:solidFill>
                  <a:srgbClr val="000099"/>
                </a:solidFill>
              </a:rPr>
              <a:t>(Retail Sales 11, Retail Merchandising 11)</a:t>
            </a:r>
          </a:p>
          <a:p>
            <a:pPr lvl="1">
              <a:buFont typeface="Arial" pitchFamily="34" charset="0"/>
              <a:buChar char="•"/>
            </a:pPr>
            <a:r>
              <a:rPr lang="en-CA" sz="1900" b="1" dirty="0" smtClean="0">
                <a:solidFill>
                  <a:srgbClr val="000099"/>
                </a:solidFill>
              </a:rPr>
              <a:t>Property Services </a:t>
            </a:r>
            <a:r>
              <a:rPr lang="en-CA" sz="1900" dirty="0" smtClean="0">
                <a:solidFill>
                  <a:srgbClr val="000099"/>
                </a:solidFill>
              </a:rPr>
              <a:t>(Building Systems Tech. 11/12, Building System Maintenance 11/12)</a:t>
            </a:r>
          </a:p>
          <a:p>
            <a:pPr lvl="1">
              <a:buFont typeface="Arial" pitchFamily="34" charset="0"/>
              <a:buChar char="•"/>
            </a:pPr>
            <a:endParaRPr lang="en-CA" sz="19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1900" dirty="0" smtClean="0">
                <a:solidFill>
                  <a:srgbClr val="000099"/>
                </a:solidFill>
              </a:rPr>
              <a:t>Ideal for students who like </a:t>
            </a:r>
            <a:r>
              <a:rPr lang="en-CA" sz="1900" b="1" dirty="0" smtClean="0">
                <a:solidFill>
                  <a:srgbClr val="000099"/>
                </a:solidFill>
              </a:rPr>
              <a:t>hands-on learning </a:t>
            </a:r>
            <a:r>
              <a:rPr lang="en-CA" sz="1900" dirty="0" smtClean="0">
                <a:solidFill>
                  <a:srgbClr val="000099"/>
                </a:solidFill>
              </a:rPr>
              <a:t>and wish to take a </a:t>
            </a:r>
            <a:r>
              <a:rPr lang="en-CA" sz="1900" b="1" dirty="0" smtClean="0">
                <a:solidFill>
                  <a:srgbClr val="000099"/>
                </a:solidFill>
              </a:rPr>
              <a:t>trade </a:t>
            </a:r>
            <a:r>
              <a:rPr lang="en-CA" sz="1900" dirty="0" smtClean="0">
                <a:solidFill>
                  <a:srgbClr val="000099"/>
                </a:solidFill>
              </a:rPr>
              <a:t>in college or </a:t>
            </a:r>
            <a:r>
              <a:rPr lang="en-CA" sz="1900" b="1" dirty="0" smtClean="0">
                <a:solidFill>
                  <a:srgbClr val="000099"/>
                </a:solidFill>
              </a:rPr>
              <a:t>apprentice</a:t>
            </a:r>
            <a:r>
              <a:rPr lang="en-CA" sz="1900" dirty="0" smtClean="0">
                <a:solidFill>
                  <a:srgbClr val="000099"/>
                </a:solidFill>
              </a:rPr>
              <a:t> after graduation</a:t>
            </a:r>
          </a:p>
          <a:p>
            <a:pPr>
              <a:buFont typeface="Arial" pitchFamily="34" charset="0"/>
              <a:buChar char="•"/>
            </a:pPr>
            <a:endParaRPr lang="en-CA" sz="19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1900" dirty="0" smtClean="0">
                <a:solidFill>
                  <a:srgbClr val="000099"/>
                </a:solidFill>
              </a:rPr>
              <a:t>4 week mandatory </a:t>
            </a:r>
            <a:r>
              <a:rPr lang="en-CA" sz="1900" b="1" dirty="0" smtClean="0">
                <a:solidFill>
                  <a:srgbClr val="000099"/>
                </a:solidFill>
              </a:rPr>
              <a:t>work placement per year</a:t>
            </a:r>
            <a:r>
              <a:rPr lang="en-CA" sz="1900" dirty="0" smtClean="0">
                <a:solidFill>
                  <a:srgbClr val="000099"/>
                </a:solidFill>
              </a:rPr>
              <a:t> (3 co-op credits toward graduation)</a:t>
            </a:r>
            <a:endParaRPr lang="en-CA" sz="19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646331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ln w="38100">
                  <a:solidFill>
                    <a:schemeClr val="accent1"/>
                  </a:solidFill>
                </a:ln>
              </a:rPr>
              <a:t>CEP</a:t>
            </a:r>
            <a:endParaRPr lang="en-US" sz="36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8305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99"/>
                </a:solidFill>
              </a:rPr>
              <a:t>Highlights of the program include…</a:t>
            </a:r>
          </a:p>
          <a:p>
            <a:pPr lvl="1">
              <a:buFont typeface="Arial" pitchFamily="34" charset="0"/>
              <a:buChar char="•"/>
            </a:pPr>
            <a:r>
              <a:rPr lang="en-CA" sz="2200" dirty="0" smtClean="0">
                <a:solidFill>
                  <a:srgbClr val="000099"/>
                </a:solidFill>
              </a:rPr>
              <a:t>Hands-on learning</a:t>
            </a:r>
          </a:p>
          <a:p>
            <a:pPr>
              <a:buFont typeface="Arial" pitchFamily="34" charset="0"/>
              <a:buChar char="•"/>
            </a:pPr>
            <a:endParaRPr lang="en-CA" sz="2200" dirty="0" smtClean="0">
              <a:solidFill>
                <a:srgbClr val="0000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CA" sz="2200" dirty="0" smtClean="0">
                <a:solidFill>
                  <a:srgbClr val="000099"/>
                </a:solidFill>
              </a:rPr>
              <a:t>On-the-job training during work placement</a:t>
            </a:r>
          </a:p>
          <a:p>
            <a:pPr>
              <a:buFont typeface="Arial" pitchFamily="34" charset="0"/>
              <a:buChar char="•"/>
            </a:pPr>
            <a:endParaRPr lang="en-CA" sz="2200" dirty="0" smtClean="0">
              <a:solidFill>
                <a:srgbClr val="0000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CA" sz="2200" dirty="0" smtClean="0">
                <a:solidFill>
                  <a:srgbClr val="000099"/>
                </a:solidFill>
              </a:rPr>
              <a:t>Opportunity to acquire First Aid, Food Handlers Certificate and WHMIS</a:t>
            </a:r>
          </a:p>
          <a:p>
            <a:pPr>
              <a:buFont typeface="Arial" pitchFamily="34" charset="0"/>
              <a:buChar char="•"/>
            </a:pPr>
            <a:endParaRPr lang="en-CA" sz="2200" dirty="0" smtClean="0">
              <a:solidFill>
                <a:srgbClr val="0000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CA" sz="2200" dirty="0" smtClean="0">
                <a:solidFill>
                  <a:srgbClr val="000099"/>
                </a:solidFill>
              </a:rPr>
              <a:t>Experience for resume toward college and/or workforce</a:t>
            </a:r>
          </a:p>
          <a:p>
            <a:pPr lvl="1">
              <a:buFont typeface="Arial" pitchFamily="34" charset="0"/>
              <a:buChar char="•"/>
            </a:pPr>
            <a:endParaRPr lang="en-CA" sz="2200" dirty="0" smtClean="0">
              <a:solidFill>
                <a:srgbClr val="0000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CA" sz="2200" dirty="0" smtClean="0">
                <a:solidFill>
                  <a:srgbClr val="000099"/>
                </a:solidFill>
              </a:rPr>
              <a:t>Support level classes</a:t>
            </a:r>
          </a:p>
          <a:p>
            <a:pPr lvl="1">
              <a:buFont typeface="Arial" pitchFamily="34" charset="0"/>
              <a:buChar char="•"/>
            </a:pPr>
            <a:endParaRPr lang="en-CA" sz="2200" dirty="0" smtClean="0">
              <a:solidFill>
                <a:srgbClr val="0000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CA" sz="2200" dirty="0" smtClean="0">
                <a:solidFill>
                  <a:srgbClr val="000099"/>
                </a:solidFill>
              </a:rPr>
              <a:t>Small class size (usually 15 – 20)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685800"/>
            <a:ext cx="8382000" cy="769441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ln w="38100">
                  <a:solidFill>
                    <a:schemeClr val="accent1"/>
                  </a:solidFill>
                </a:ln>
              </a:rPr>
              <a:t> CEP</a:t>
            </a:r>
            <a:endParaRPr lang="en-US" sz="4400" dirty="0">
              <a:ln w="38100">
                <a:solidFill>
                  <a:schemeClr val="accent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685800"/>
            <a:ext cx="8382000" cy="769441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ln w="38100">
                  <a:solidFill>
                    <a:schemeClr val="accent1"/>
                  </a:solidFill>
                </a:ln>
              </a:rPr>
              <a:t> Application Process for CEP</a:t>
            </a:r>
            <a:endParaRPr lang="en-US" sz="44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526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800" b="1" dirty="0" smtClean="0">
                <a:solidFill>
                  <a:srgbClr val="000099"/>
                </a:solidFill>
              </a:rPr>
              <a:t>Application </a:t>
            </a:r>
            <a:r>
              <a:rPr lang="en-CA" sz="2800" dirty="0" smtClean="0">
                <a:solidFill>
                  <a:srgbClr val="000099"/>
                </a:solidFill>
              </a:rPr>
              <a:t> (due on March 31</a:t>
            </a:r>
            <a:r>
              <a:rPr lang="en-CA" sz="2800" baseline="30000" dirty="0" smtClean="0">
                <a:solidFill>
                  <a:srgbClr val="000099"/>
                </a:solidFill>
              </a:rPr>
              <a:t>st</a:t>
            </a:r>
            <a:r>
              <a:rPr lang="en-CA" sz="2800" dirty="0" smtClean="0">
                <a:solidFill>
                  <a:srgbClr val="000099"/>
                </a:solidFill>
              </a:rPr>
              <a:t>, 2018)</a:t>
            </a:r>
          </a:p>
          <a:p>
            <a:pPr>
              <a:buFont typeface="Arial" pitchFamily="34" charset="0"/>
              <a:buChar char="•"/>
            </a:pPr>
            <a:endParaRPr lang="en-CA" sz="28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800" b="1" dirty="0" smtClean="0">
                <a:solidFill>
                  <a:srgbClr val="000099"/>
                </a:solidFill>
              </a:rPr>
              <a:t>Interview </a:t>
            </a:r>
            <a:r>
              <a:rPr lang="en-CA" sz="2800" dirty="0" smtClean="0">
                <a:solidFill>
                  <a:srgbClr val="000099"/>
                </a:solidFill>
              </a:rPr>
              <a:t>prior to admission </a:t>
            </a:r>
            <a:endParaRPr lang="en-CA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646331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ln w="38100">
                  <a:solidFill>
                    <a:schemeClr val="accent1"/>
                  </a:solidFill>
                </a:ln>
              </a:rPr>
              <a:t> CEP Courses with Shop Options</a:t>
            </a:r>
            <a:endParaRPr lang="en-US" sz="3600" dirty="0">
              <a:ln w="38100">
                <a:solidFill>
                  <a:schemeClr val="accent1"/>
                </a:solidFill>
              </a:ln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555835"/>
              </p:ext>
            </p:extLst>
          </p:nvPr>
        </p:nvGraphicFramePr>
        <p:xfrm>
          <a:off x="457198" y="1447795"/>
          <a:ext cx="8305801" cy="4842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2"/>
                <a:gridCol w="2362200"/>
                <a:gridCol w="2895599"/>
              </a:tblGrid>
              <a:tr h="531339"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Grade 10 Year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Grade 11 Year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Grade 12 Year</a:t>
                      </a:r>
                      <a:endParaRPr lang="en-CA" sz="1600" dirty="0"/>
                    </a:p>
                  </a:txBody>
                  <a:tcPr/>
                </a:tc>
              </a:tr>
              <a:tr h="413765">
                <a:tc>
                  <a:txBody>
                    <a:bodyPr/>
                    <a:lstStyle/>
                    <a:p>
                      <a:pPr algn="ctr"/>
                      <a:r>
                        <a:rPr lang="en-CA" sz="1100" b="0" dirty="0" smtClean="0">
                          <a:solidFill>
                            <a:srgbClr val="000099"/>
                          </a:solidFill>
                        </a:rPr>
                        <a:t>English</a:t>
                      </a:r>
                      <a:r>
                        <a:rPr lang="en-CA" sz="1100" b="0" baseline="0" dirty="0" smtClean="0">
                          <a:solidFill>
                            <a:srgbClr val="000099"/>
                          </a:solidFill>
                        </a:rPr>
                        <a:t> 10 Support</a:t>
                      </a:r>
                      <a:endParaRPr lang="en-CA" sz="1100" b="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rgbClr val="000099"/>
                          </a:solidFill>
                        </a:rPr>
                        <a:t>English</a:t>
                      </a:r>
                      <a:r>
                        <a:rPr lang="en-CA" sz="1100" baseline="0" dirty="0" smtClean="0">
                          <a:solidFill>
                            <a:srgbClr val="000099"/>
                          </a:solidFill>
                        </a:rPr>
                        <a:t> Communications 11</a:t>
                      </a:r>
                      <a:endParaRPr lang="en-CA" sz="11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0" dirty="0" smtClean="0">
                          <a:solidFill>
                            <a:srgbClr val="000099"/>
                          </a:solidFill>
                        </a:rPr>
                        <a:t>English</a:t>
                      </a:r>
                      <a:r>
                        <a:rPr lang="en-CA" sz="1100" b="0" baseline="0" dirty="0" smtClean="0">
                          <a:solidFill>
                            <a:srgbClr val="000099"/>
                          </a:solidFill>
                        </a:rPr>
                        <a:t> Communications 12</a:t>
                      </a:r>
                      <a:endParaRPr lang="en-CA" sz="1100" b="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78039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rgbClr val="000099"/>
                          </a:solidFill>
                        </a:rPr>
                        <a:t>Math</a:t>
                      </a:r>
                      <a:r>
                        <a:rPr lang="en-CA" sz="1100" baseline="0" dirty="0" smtClean="0">
                          <a:solidFill>
                            <a:srgbClr val="000099"/>
                          </a:solidFill>
                        </a:rPr>
                        <a:t> Essentials 10</a:t>
                      </a:r>
                      <a:endParaRPr lang="en-CA" sz="11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rgbClr val="000099"/>
                          </a:solidFill>
                        </a:rPr>
                        <a:t>Canadian History 11</a:t>
                      </a:r>
                      <a:endParaRPr lang="en-CA" sz="11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rgbClr val="000099"/>
                          </a:solidFill>
                        </a:rPr>
                        <a:t>Math Essentials 12</a:t>
                      </a:r>
                      <a:endParaRPr lang="en-CA" sz="11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78039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rgbClr val="000099"/>
                          </a:solidFill>
                        </a:rPr>
                        <a:t>Exploring</a:t>
                      </a:r>
                      <a:r>
                        <a:rPr lang="en-CA" sz="1100" baseline="0" dirty="0" smtClean="0">
                          <a:solidFill>
                            <a:srgbClr val="000099"/>
                          </a:solidFill>
                        </a:rPr>
                        <a:t> Technology 10</a:t>
                      </a:r>
                      <a:endParaRPr lang="en-CA" sz="11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rgbClr val="000099"/>
                          </a:solidFill>
                        </a:rPr>
                        <a:t>Math</a:t>
                      </a:r>
                      <a:r>
                        <a:rPr lang="en-CA" sz="1100" baseline="0" dirty="0" smtClean="0">
                          <a:solidFill>
                            <a:srgbClr val="000099"/>
                          </a:solidFill>
                        </a:rPr>
                        <a:t> Essentials 11</a:t>
                      </a:r>
                      <a:endParaRPr lang="en-CA" sz="11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rgbClr val="000099"/>
                          </a:solidFill>
                        </a:rPr>
                        <a:t>Global</a:t>
                      </a:r>
                      <a:r>
                        <a:rPr lang="en-CA" sz="1100" baseline="0" dirty="0" smtClean="0">
                          <a:solidFill>
                            <a:srgbClr val="000099"/>
                          </a:solidFill>
                        </a:rPr>
                        <a:t> Geography 12 Support</a:t>
                      </a:r>
                      <a:endParaRPr lang="en-CA" sz="11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78039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rgbClr val="000099"/>
                          </a:solidFill>
                        </a:rPr>
                        <a:t>Science 10 Support</a:t>
                      </a:r>
                      <a:endParaRPr lang="en-CA" sz="11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rgbClr val="000099"/>
                          </a:solidFill>
                        </a:rPr>
                        <a:t>Ocean 11 Support</a:t>
                      </a:r>
                      <a:endParaRPr lang="en-CA" sz="11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 smtClean="0">
                          <a:solidFill>
                            <a:srgbClr val="000099"/>
                          </a:solidFill>
                        </a:rPr>
                        <a:t>Sociology</a:t>
                      </a:r>
                      <a:r>
                        <a:rPr lang="en-CA" sz="1100" baseline="0" dirty="0" smtClean="0">
                          <a:solidFill>
                            <a:srgbClr val="000099"/>
                          </a:solidFill>
                        </a:rPr>
                        <a:t> 12 Open</a:t>
                      </a:r>
                      <a:endParaRPr lang="en-CA" sz="1100" dirty="0" smtClean="0">
                        <a:solidFill>
                          <a:srgbClr val="000099"/>
                        </a:solidFill>
                      </a:endParaRPr>
                    </a:p>
                    <a:p>
                      <a:pPr algn="ctr"/>
                      <a:endParaRPr lang="en-CA" sz="11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78039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rgbClr val="000099"/>
                          </a:solidFill>
                        </a:rPr>
                        <a:t>Music 10</a:t>
                      </a:r>
                      <a:endParaRPr lang="en-CA" sz="11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rgbClr val="000099"/>
                          </a:solidFill>
                        </a:rPr>
                        <a:t>Social Literacy 11</a:t>
                      </a:r>
                      <a:endParaRPr lang="en-CA" sz="11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78039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rgbClr val="000099"/>
                          </a:solidFill>
                        </a:rPr>
                        <a:t>Physically</a:t>
                      </a:r>
                      <a:r>
                        <a:rPr lang="en-CA" sz="1100" baseline="0" dirty="0" smtClean="0">
                          <a:solidFill>
                            <a:srgbClr val="000099"/>
                          </a:solidFill>
                        </a:rPr>
                        <a:t> Active Living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284567">
                <a:tc>
                  <a:txBody>
                    <a:bodyPr/>
                    <a:lstStyle/>
                    <a:p>
                      <a:pPr algn="ctr"/>
                      <a:r>
                        <a:rPr lang="en-CA" sz="1100" b="1" i="1" dirty="0" smtClean="0">
                          <a:solidFill>
                            <a:srgbClr val="000099"/>
                          </a:solidFill>
                        </a:rPr>
                        <a:t>AND</a:t>
                      </a:r>
                      <a:endParaRPr lang="en-CA" sz="1100" b="1" i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i="1" dirty="0" smtClean="0">
                          <a:solidFill>
                            <a:srgbClr val="000099"/>
                          </a:solidFill>
                        </a:rPr>
                        <a:t>AND</a:t>
                      </a:r>
                      <a:endParaRPr lang="en-CA" sz="1100" b="1" i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i="1" dirty="0" smtClean="0">
                          <a:solidFill>
                            <a:srgbClr val="000099"/>
                          </a:solidFill>
                        </a:rPr>
                        <a:t>AND</a:t>
                      </a:r>
                      <a:endParaRPr lang="en-CA" sz="1100" b="1" i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538167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rgbClr val="000099"/>
                          </a:solidFill>
                        </a:rPr>
                        <a:t>Food</a:t>
                      </a:r>
                      <a:r>
                        <a:rPr lang="en-CA" sz="1100" baseline="0" dirty="0" smtClean="0">
                          <a:solidFill>
                            <a:srgbClr val="000099"/>
                          </a:solidFill>
                        </a:rPr>
                        <a:t> Technology 10/Food Preparation Service 10</a:t>
                      </a:r>
                      <a:endParaRPr lang="en-CA" sz="11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rgbClr val="000099"/>
                          </a:solidFill>
                        </a:rPr>
                        <a:t>Retail</a:t>
                      </a:r>
                      <a:r>
                        <a:rPr lang="en-CA" sz="1100" baseline="0" dirty="0" smtClean="0">
                          <a:solidFill>
                            <a:srgbClr val="000099"/>
                          </a:solidFill>
                        </a:rPr>
                        <a:t> Sales 11</a:t>
                      </a:r>
                    </a:p>
                    <a:p>
                      <a:pPr algn="ctr"/>
                      <a:r>
                        <a:rPr lang="en-CA" sz="1100" baseline="0" dirty="0" smtClean="0">
                          <a:solidFill>
                            <a:srgbClr val="000099"/>
                          </a:solidFill>
                        </a:rPr>
                        <a:t>Retail Merchandising 11</a:t>
                      </a:r>
                      <a:endParaRPr lang="en-CA" sz="11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rgbClr val="000099"/>
                          </a:solidFill>
                        </a:rPr>
                        <a:t>Building Systems</a:t>
                      </a:r>
                      <a:r>
                        <a:rPr lang="en-CA" sz="1100" baseline="0" dirty="0" smtClean="0">
                          <a:solidFill>
                            <a:srgbClr val="000099"/>
                          </a:solidFill>
                        </a:rPr>
                        <a:t> Maintenance CO-OP 12</a:t>
                      </a:r>
                    </a:p>
                    <a:p>
                      <a:pPr algn="ctr"/>
                      <a:r>
                        <a:rPr lang="en-CA" sz="1100" baseline="0" dirty="0" smtClean="0">
                          <a:solidFill>
                            <a:srgbClr val="000099"/>
                          </a:solidFill>
                        </a:rPr>
                        <a:t>Building Systems Technology 12</a:t>
                      </a:r>
                      <a:endParaRPr lang="en-CA" sz="11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183367">
                <a:tc>
                  <a:txBody>
                    <a:bodyPr/>
                    <a:lstStyle/>
                    <a:p>
                      <a:pPr algn="ctr"/>
                      <a:r>
                        <a:rPr lang="en-CA" sz="1100" b="1" i="1" dirty="0" smtClean="0">
                          <a:solidFill>
                            <a:srgbClr val="000099"/>
                          </a:solidFill>
                        </a:rPr>
                        <a:t>OR</a:t>
                      </a:r>
                      <a:endParaRPr lang="en-CA" sz="1100" b="1" i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i="1" dirty="0" smtClean="0">
                          <a:solidFill>
                            <a:srgbClr val="000099"/>
                          </a:solidFill>
                        </a:rPr>
                        <a:t>OR</a:t>
                      </a:r>
                      <a:endParaRPr lang="en-CA" sz="1100" b="1" i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820549">
                <a:tc>
                  <a:txBody>
                    <a:bodyPr/>
                    <a:lstStyle/>
                    <a:p>
                      <a:pPr algn="ctr"/>
                      <a:r>
                        <a:rPr lang="en-CA" sz="1100" i="0" dirty="0" smtClean="0">
                          <a:solidFill>
                            <a:srgbClr val="000099"/>
                          </a:solidFill>
                        </a:rPr>
                        <a:t>Building</a:t>
                      </a:r>
                      <a:r>
                        <a:rPr lang="en-CA" sz="1100" i="0" baseline="0" dirty="0" smtClean="0">
                          <a:solidFill>
                            <a:srgbClr val="000099"/>
                          </a:solidFill>
                        </a:rPr>
                        <a:t> Systems Maintenance 11</a:t>
                      </a:r>
                    </a:p>
                    <a:p>
                      <a:pPr algn="ctr"/>
                      <a:r>
                        <a:rPr lang="en-CA" sz="1100" i="0" baseline="0" dirty="0" smtClean="0">
                          <a:solidFill>
                            <a:srgbClr val="000099"/>
                          </a:solidFill>
                        </a:rPr>
                        <a:t>Building Systems Technology 11</a:t>
                      </a:r>
                    </a:p>
                    <a:p>
                      <a:pPr algn="ctr"/>
                      <a:r>
                        <a:rPr lang="en-CA" sz="1100" i="0" baseline="0" dirty="0" smtClean="0">
                          <a:solidFill>
                            <a:srgbClr val="000099"/>
                          </a:solidFill>
                        </a:rPr>
                        <a:t>Building Systems Maintenance CO-OP 11</a:t>
                      </a:r>
                      <a:endParaRPr lang="en-CA" sz="1100" i="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rgbClr val="000099"/>
                          </a:solidFill>
                        </a:rPr>
                        <a:t>Food Science 12</a:t>
                      </a:r>
                    </a:p>
                    <a:p>
                      <a:pPr algn="ctr"/>
                      <a:r>
                        <a:rPr lang="en-CA" sz="1100" dirty="0" smtClean="0">
                          <a:solidFill>
                            <a:srgbClr val="000099"/>
                          </a:solidFill>
                        </a:rPr>
                        <a:t>Dining</a:t>
                      </a:r>
                      <a:r>
                        <a:rPr lang="en-CA" sz="1100" baseline="0" dirty="0" smtClean="0">
                          <a:solidFill>
                            <a:srgbClr val="000099"/>
                          </a:solidFill>
                        </a:rPr>
                        <a:t> Guest Service 12</a:t>
                      </a:r>
                    </a:p>
                    <a:p>
                      <a:pPr algn="ctr"/>
                      <a:r>
                        <a:rPr lang="en-CA" sz="1100" baseline="0" dirty="0" smtClean="0">
                          <a:solidFill>
                            <a:srgbClr val="000099"/>
                          </a:solidFill>
                        </a:rPr>
                        <a:t>Dining Guest Service CO-OP 12</a:t>
                      </a:r>
                      <a:endParaRPr lang="en-CA" sz="11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1015663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6000" dirty="0" smtClean="0">
                <a:ln w="38100">
                  <a:solidFill>
                    <a:schemeClr val="accent1"/>
                  </a:solidFill>
                </a:ln>
              </a:rPr>
              <a:t>What is a Credit?</a:t>
            </a:r>
            <a:endParaRPr lang="en-US" sz="60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0574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Most every course taken at CEC counts as </a:t>
            </a:r>
            <a:r>
              <a:rPr lang="en-US" sz="2400" b="1" dirty="0" smtClean="0">
                <a:solidFill>
                  <a:srgbClr val="000099"/>
                </a:solidFill>
              </a:rPr>
              <a:t>one credit</a:t>
            </a:r>
            <a:r>
              <a:rPr lang="en-US" sz="2400" dirty="0" smtClean="0">
                <a:solidFill>
                  <a:srgbClr val="000099"/>
                </a:solidFill>
              </a:rPr>
              <a:t>(except Math 10)</a:t>
            </a:r>
          </a:p>
          <a:p>
            <a:endParaRPr lang="en-US" sz="24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000099"/>
                </a:solidFill>
              </a:rPr>
              <a:t>All students require a </a:t>
            </a:r>
            <a:r>
              <a:rPr lang="en-CA" sz="2400" b="1" dirty="0" smtClean="0">
                <a:solidFill>
                  <a:srgbClr val="000099"/>
                </a:solidFill>
              </a:rPr>
              <a:t>minimum</a:t>
            </a:r>
            <a:r>
              <a:rPr lang="en-CA" sz="2400" dirty="0" smtClean="0">
                <a:solidFill>
                  <a:srgbClr val="000099"/>
                </a:solidFill>
              </a:rPr>
              <a:t> of </a:t>
            </a:r>
            <a:r>
              <a:rPr lang="en-CA" sz="2400" b="1" dirty="0" smtClean="0">
                <a:solidFill>
                  <a:srgbClr val="000099"/>
                </a:solidFill>
              </a:rPr>
              <a:t>18 credits </a:t>
            </a:r>
            <a:r>
              <a:rPr lang="en-CA" sz="2400" dirty="0" smtClean="0">
                <a:solidFill>
                  <a:srgbClr val="000099"/>
                </a:solidFill>
              </a:rPr>
              <a:t>to graduate</a:t>
            </a:r>
          </a:p>
          <a:p>
            <a:endParaRPr lang="en-US" sz="2400" dirty="0" smtClean="0">
              <a:solidFill>
                <a:srgbClr val="EF620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685800"/>
            <a:ext cx="8382000" cy="769441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ln w="38100">
                  <a:solidFill>
                    <a:schemeClr val="accent1"/>
                  </a:solidFill>
                </a:ln>
              </a:rPr>
              <a:t> Integrated French </a:t>
            </a:r>
            <a:endParaRPr lang="en-US" sz="44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524000"/>
            <a:ext cx="79248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EF620B"/>
                </a:solidFill>
              </a:rPr>
              <a:t>(see reverse side of Registration work sheet)</a:t>
            </a:r>
          </a:p>
          <a:p>
            <a:r>
              <a:rPr lang="en-US" sz="2000" b="1" dirty="0" smtClean="0">
                <a:solidFill>
                  <a:srgbClr val="000099"/>
                </a:solidFill>
              </a:rPr>
              <a:t>Integrated French</a:t>
            </a:r>
            <a:r>
              <a:rPr lang="en-US" sz="2000" dirty="0" smtClean="0">
                <a:solidFill>
                  <a:srgbClr val="000099"/>
                </a:solidFill>
              </a:rPr>
              <a:t> students may choose one of two options:</a:t>
            </a:r>
          </a:p>
          <a:p>
            <a:endParaRPr lang="en-US" sz="2000" dirty="0" smtClean="0">
              <a:solidFill>
                <a:srgbClr val="0000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99"/>
                </a:solidFill>
              </a:rPr>
              <a:t>Pre-IB 	</a:t>
            </a:r>
          </a:p>
          <a:p>
            <a:pPr lvl="1"/>
            <a:r>
              <a:rPr lang="en-US" sz="2000" i="1" u="sng" dirty="0" smtClean="0">
                <a:solidFill>
                  <a:srgbClr val="000099"/>
                </a:solidFill>
              </a:rPr>
              <a:t>OR</a:t>
            </a:r>
            <a:r>
              <a:rPr lang="en-US" sz="2000" i="1" dirty="0" smtClean="0">
                <a:solidFill>
                  <a:srgbClr val="000099"/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99"/>
                </a:solidFill>
              </a:rPr>
              <a:t>Academic program</a:t>
            </a:r>
          </a:p>
          <a:p>
            <a:pPr>
              <a:buFont typeface="Arial" pitchFamily="34" charset="0"/>
              <a:buChar char="•"/>
            </a:pPr>
            <a:endParaRPr lang="en-US" sz="2000" b="1" u="sng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u="sng" dirty="0" smtClean="0">
                <a:solidFill>
                  <a:srgbClr val="000099"/>
                </a:solidFill>
              </a:rPr>
              <a:t>Six French credits</a:t>
            </a:r>
            <a:r>
              <a:rPr lang="en-US" sz="2000" dirty="0" smtClean="0">
                <a:solidFill>
                  <a:srgbClr val="000099"/>
                </a:solidFill>
              </a:rPr>
              <a:t> are required for a French Integrated certificate; 3 Languages courses + 3 other Fr courses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99"/>
                </a:solidFill>
              </a:rPr>
              <a:t>Non-</a:t>
            </a:r>
            <a:r>
              <a:rPr lang="en-US" sz="2000" dirty="0" err="1" smtClean="0">
                <a:solidFill>
                  <a:srgbClr val="000099"/>
                </a:solidFill>
              </a:rPr>
              <a:t>PreIB</a:t>
            </a:r>
            <a:r>
              <a:rPr lang="en-US" sz="2000" dirty="0" smtClean="0">
                <a:solidFill>
                  <a:srgbClr val="000099"/>
                </a:solidFill>
              </a:rPr>
              <a:t> will need to take </a:t>
            </a:r>
            <a:r>
              <a:rPr lang="en-US" sz="2000" dirty="0" err="1" smtClean="0">
                <a:solidFill>
                  <a:srgbClr val="000099"/>
                </a:solidFill>
              </a:rPr>
              <a:t>Fre</a:t>
            </a:r>
            <a:r>
              <a:rPr lang="en-US" sz="2000" dirty="0" smtClean="0">
                <a:solidFill>
                  <a:srgbClr val="000099"/>
                </a:solidFill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</a:rPr>
              <a:t>Int</a:t>
            </a:r>
            <a:r>
              <a:rPr lang="en-US" sz="2000" dirty="0" smtClean="0">
                <a:solidFill>
                  <a:srgbClr val="000099"/>
                </a:solidFill>
              </a:rPr>
              <a:t> 10 &amp; Arts </a:t>
            </a:r>
            <a:r>
              <a:rPr lang="en-US" sz="2000" dirty="0" err="1" smtClean="0">
                <a:solidFill>
                  <a:srgbClr val="000099"/>
                </a:solidFill>
              </a:rPr>
              <a:t>Dra</a:t>
            </a:r>
            <a:r>
              <a:rPr lang="en-US" sz="2000" dirty="0" smtClean="0">
                <a:solidFill>
                  <a:srgbClr val="000099"/>
                </a:solidFill>
              </a:rPr>
              <a:t> 10 next year, </a:t>
            </a:r>
            <a:r>
              <a:rPr lang="en-US" sz="2000" dirty="0" err="1" smtClean="0">
                <a:solidFill>
                  <a:srgbClr val="000099"/>
                </a:solidFill>
              </a:rPr>
              <a:t>Fre</a:t>
            </a:r>
            <a:r>
              <a:rPr lang="en-US" sz="2000" dirty="0" smtClean="0">
                <a:solidFill>
                  <a:srgbClr val="000099"/>
                </a:solidFill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</a:rPr>
              <a:t>Int</a:t>
            </a:r>
            <a:r>
              <a:rPr lang="en-US" sz="2000" dirty="0" smtClean="0">
                <a:solidFill>
                  <a:srgbClr val="000099"/>
                </a:solidFill>
              </a:rPr>
              <a:t> 11 and Histoire du Canada 11 (and/or Mode de Vie 11) in Grade 11, and </a:t>
            </a:r>
            <a:r>
              <a:rPr lang="en-US" sz="2000" dirty="0" err="1" smtClean="0">
                <a:solidFill>
                  <a:srgbClr val="000099"/>
                </a:solidFill>
              </a:rPr>
              <a:t>Fre</a:t>
            </a:r>
            <a:r>
              <a:rPr lang="en-US" sz="2000" dirty="0" smtClean="0">
                <a:solidFill>
                  <a:srgbClr val="000099"/>
                </a:solidFill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</a:rPr>
              <a:t>Int</a:t>
            </a:r>
            <a:r>
              <a:rPr lang="en-US" sz="2000" dirty="0" smtClean="0">
                <a:solidFill>
                  <a:srgbClr val="000099"/>
                </a:solidFill>
              </a:rPr>
              <a:t> 12 and Histoire </a:t>
            </a:r>
            <a:r>
              <a:rPr lang="en-US" sz="2000" dirty="0" err="1" smtClean="0">
                <a:solidFill>
                  <a:srgbClr val="000099"/>
                </a:solidFill>
              </a:rPr>
              <a:t>Planetaire</a:t>
            </a:r>
            <a:r>
              <a:rPr lang="en-US" sz="2000" dirty="0" smtClean="0">
                <a:solidFill>
                  <a:srgbClr val="000099"/>
                </a:solidFill>
              </a:rPr>
              <a:t> 12 in Grade 12. Histoire 10 is also an option for those interested.</a:t>
            </a:r>
            <a:endParaRPr lang="en-CA" sz="2000" dirty="0" smtClean="0">
              <a:solidFill>
                <a:srgbClr val="000099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2057400"/>
          <a:ext cx="6096000" cy="415069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445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Times New Roman"/>
                        </a:rPr>
                        <a:t> CEC Pre-IB</a:t>
                      </a:r>
                      <a:endParaRPr lang="en-CA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Times New Roman"/>
                        </a:rPr>
                        <a:t>Integrated</a:t>
                      </a:r>
                      <a:endParaRPr lang="en-C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English CEC Pre-IB 10</a:t>
                      </a:r>
                      <a:endParaRPr lang="en-CA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Math CEC Pre-IB 10</a:t>
                      </a:r>
                      <a:endParaRPr lang="en-C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Science CEC Pre-IB 10</a:t>
                      </a:r>
                      <a:endParaRPr lang="en-C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Advanced Biology 11</a:t>
                      </a:r>
                      <a:endParaRPr lang="en-C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Art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Dramatique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10 INT</a:t>
                      </a:r>
                      <a:endParaRPr lang="en-C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Integrated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French 10 CEC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Pre-IB</a:t>
                      </a:r>
                      <a:endParaRPr lang="en-CA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(Check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Fre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10IN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Pre-IB on 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Special Section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online form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C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4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Histoire CEC BI Prep 10 INT</a:t>
                      </a:r>
                      <a:endParaRPr lang="en-C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685800"/>
            <a:ext cx="8382000" cy="769441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ln w="38100">
                  <a:solidFill>
                    <a:schemeClr val="accent1"/>
                  </a:solidFill>
                </a:ln>
              </a:rPr>
              <a:t> Integrated French </a:t>
            </a:r>
            <a:endParaRPr lang="en-US" sz="44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152400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reverse side of Registration work sheet: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769441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ln w="38100">
                  <a:solidFill>
                    <a:schemeClr val="accent1"/>
                  </a:solidFill>
                </a:ln>
              </a:rPr>
              <a:t> French Immersion</a:t>
            </a:r>
            <a:endParaRPr lang="en-US" sz="44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00200"/>
            <a:ext cx="8382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EF620B"/>
                </a:solidFill>
              </a:rPr>
              <a:t>(see reverse side of Registration work sheet)</a:t>
            </a:r>
          </a:p>
          <a:p>
            <a:r>
              <a:rPr lang="en-US" sz="2400" b="1" dirty="0" smtClean="0">
                <a:solidFill>
                  <a:srgbClr val="000099"/>
                </a:solidFill>
              </a:rPr>
              <a:t>French Immersion</a:t>
            </a:r>
            <a:r>
              <a:rPr lang="en-US" sz="2400" dirty="0" smtClean="0">
                <a:solidFill>
                  <a:srgbClr val="000099"/>
                </a:solidFill>
              </a:rPr>
              <a:t> students may choose one of two options:</a:t>
            </a:r>
          </a:p>
          <a:p>
            <a:endParaRPr lang="en-US" sz="2400" dirty="0" smtClean="0">
              <a:solidFill>
                <a:srgbClr val="00009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Pre-IB 	</a:t>
            </a:r>
          </a:p>
          <a:p>
            <a:pPr lvl="1"/>
            <a:r>
              <a:rPr lang="en-US" sz="2400" i="1" u="sng" dirty="0" smtClean="0">
                <a:solidFill>
                  <a:srgbClr val="000099"/>
                </a:solidFill>
              </a:rPr>
              <a:t>OR</a:t>
            </a:r>
            <a:r>
              <a:rPr lang="en-US" sz="2400" i="1" dirty="0" smtClean="0">
                <a:solidFill>
                  <a:srgbClr val="000099"/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Academic program (request academic English and/or Math)</a:t>
            </a:r>
          </a:p>
          <a:p>
            <a:pPr>
              <a:buFont typeface="Arial" pitchFamily="34" charset="0"/>
              <a:buChar char="•"/>
            </a:pPr>
            <a:endParaRPr lang="en-CA" sz="24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000099"/>
                </a:solidFill>
              </a:rPr>
              <a:t>Must complete </a:t>
            </a:r>
            <a:r>
              <a:rPr lang="en-CA" sz="2400" b="1" dirty="0" smtClean="0">
                <a:solidFill>
                  <a:srgbClr val="000099"/>
                </a:solidFill>
              </a:rPr>
              <a:t>9 French Immersion credits for FI certificate </a:t>
            </a:r>
            <a:r>
              <a:rPr lang="en-CA" sz="2400" dirty="0" smtClean="0">
                <a:solidFill>
                  <a:srgbClr val="000099"/>
                </a:solidFill>
              </a:rPr>
              <a:t>(up to 5 FI credits in grade 10 year)</a:t>
            </a:r>
            <a:endParaRPr lang="en-CA" sz="2400" b="1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endParaRPr lang="en-CA" dirty="0">
              <a:solidFill>
                <a:srgbClr val="EF620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769441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ln w="38100">
                  <a:solidFill>
                    <a:schemeClr val="accent1"/>
                  </a:solidFill>
                </a:ln>
              </a:rPr>
              <a:t> French Immersion</a:t>
            </a:r>
            <a:endParaRPr lang="en-US" sz="44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144780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EF620B"/>
                </a:solidFill>
              </a:rPr>
              <a:t>reverse side of Registration work sheet:</a:t>
            </a:r>
            <a:endParaRPr lang="en-CA" i="1" dirty="0">
              <a:solidFill>
                <a:srgbClr val="EF620B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057396"/>
          <a:ext cx="6096000" cy="3882856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467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Pre-IB Immersion</a:t>
                      </a:r>
                      <a:endParaRPr lang="en-CA" sz="4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English CEC Pre-IB 10</a:t>
                      </a:r>
                      <a:endParaRPr lang="en-CA" sz="24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Math CEC Pre-IB 10</a:t>
                      </a:r>
                      <a:endParaRPr lang="en-CA" sz="24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SCI IMM CEC PREBI </a:t>
                      </a:r>
                      <a:r>
                        <a:rPr lang="en-US" sz="2400" b="1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CA" sz="24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Biologie</a:t>
                      </a:r>
                      <a:r>
                        <a:rPr lang="en-US" sz="2400" b="1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Avancée</a:t>
                      </a:r>
                      <a:r>
                        <a:rPr lang="en-US" sz="2400" b="1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11 IMM/ </a:t>
                      </a:r>
                      <a:r>
                        <a:rPr lang="en-US" sz="2400" b="1" dirty="0" err="1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Biologie</a:t>
                      </a:r>
                      <a:r>
                        <a:rPr lang="en-US" sz="2400" b="1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11 IMM</a:t>
                      </a:r>
                      <a:endParaRPr lang="en-CA" sz="24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Art </a:t>
                      </a:r>
                      <a:r>
                        <a:rPr lang="en-US" sz="2400" b="1" dirty="0" err="1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Dramatique</a:t>
                      </a:r>
                      <a:r>
                        <a:rPr lang="en-US" sz="2400" b="1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10 IMM</a:t>
                      </a:r>
                      <a:endParaRPr lang="en-CA" sz="24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FRA</a:t>
                      </a:r>
                      <a:r>
                        <a:rPr lang="en-US" sz="2400" b="1" baseline="0" dirty="0" smtClean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IM CEC PREBI 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CA" sz="24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Histoire CEC BI Prep 10 IMM</a:t>
                      </a:r>
                      <a:endParaRPr lang="en-CA" sz="24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82000" cy="1200329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ln w="38100">
                  <a:solidFill>
                    <a:schemeClr val="accent1"/>
                  </a:solidFill>
                </a:ln>
              </a:rPr>
              <a:t> International Baccalaureate Diploma - IB</a:t>
            </a:r>
            <a:endParaRPr lang="en-US" sz="36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305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200" dirty="0" smtClean="0">
                <a:solidFill>
                  <a:srgbClr val="000099"/>
                </a:solidFill>
              </a:rPr>
              <a:t>Grade 11 &amp; 12 years</a:t>
            </a:r>
          </a:p>
          <a:p>
            <a:pPr>
              <a:buFont typeface="Arial" pitchFamily="34" charset="0"/>
              <a:buChar char="•"/>
            </a:pPr>
            <a:endParaRPr lang="en-CA" sz="22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200" dirty="0" smtClean="0">
                <a:solidFill>
                  <a:srgbClr val="000099"/>
                </a:solidFill>
              </a:rPr>
              <a:t>Students must be ambitious and have above average reading/academic ability</a:t>
            </a:r>
          </a:p>
          <a:p>
            <a:pPr>
              <a:buFont typeface="Arial" pitchFamily="34" charset="0"/>
              <a:buChar char="•"/>
            </a:pPr>
            <a:endParaRPr lang="en-CA" sz="22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200" dirty="0" smtClean="0">
                <a:solidFill>
                  <a:srgbClr val="000099"/>
                </a:solidFill>
              </a:rPr>
              <a:t>Very well known at universities in Canada and around the world</a:t>
            </a:r>
          </a:p>
          <a:p>
            <a:pPr>
              <a:buFont typeface="Arial" pitchFamily="34" charset="0"/>
              <a:buChar char="•"/>
            </a:pPr>
            <a:endParaRPr lang="en-CA" sz="22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200" dirty="0" smtClean="0">
                <a:solidFill>
                  <a:srgbClr val="000099"/>
                </a:solidFill>
              </a:rPr>
              <a:t>Focus on research, writing, critical thinking</a:t>
            </a:r>
          </a:p>
          <a:p>
            <a:pPr>
              <a:buFont typeface="Arial" pitchFamily="34" charset="0"/>
              <a:buChar char="•"/>
            </a:pPr>
            <a:endParaRPr lang="en-CA" sz="22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200" dirty="0" smtClean="0">
                <a:solidFill>
                  <a:srgbClr val="000099"/>
                </a:solidFill>
              </a:rPr>
              <a:t>IB students may also complete French Immersion Diploma</a:t>
            </a:r>
          </a:p>
          <a:p>
            <a:pPr>
              <a:buFont typeface="Arial" pitchFamily="34" charset="0"/>
              <a:buChar char="•"/>
            </a:pPr>
            <a:endParaRPr lang="en-CA" sz="22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200" dirty="0" smtClean="0">
                <a:solidFill>
                  <a:srgbClr val="000099"/>
                </a:solidFill>
              </a:rPr>
              <a:t>See cec.ccrsb.ca for IB info, </a:t>
            </a:r>
            <a:r>
              <a:rPr lang="en-CA" sz="2200" smtClean="0">
                <a:solidFill>
                  <a:srgbClr val="000099"/>
                </a:solidFill>
              </a:rPr>
              <a:t>and pamphlet</a:t>
            </a:r>
            <a:endParaRPr lang="en-CA" sz="22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82000" cy="1323439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ln w="38100">
                  <a:solidFill>
                    <a:schemeClr val="accent1"/>
                  </a:solidFill>
                </a:ln>
              </a:rPr>
              <a:t> </a:t>
            </a:r>
            <a:r>
              <a:rPr lang="en-CA" sz="3600" dirty="0" smtClean="0">
                <a:ln w="38100">
                  <a:solidFill>
                    <a:schemeClr val="accent1"/>
                  </a:solidFill>
                </a:ln>
              </a:rPr>
              <a:t>Preparation for International Baccalaureate (Pre-IB) Program</a:t>
            </a:r>
            <a:endParaRPr lang="en-US" sz="36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807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EF620B"/>
                </a:solidFill>
              </a:rPr>
              <a:t>(see reverse side of Registration work sheet)</a:t>
            </a:r>
            <a:endParaRPr lang="en-CA" sz="2000" i="1" dirty="0" smtClean="0">
              <a:solidFill>
                <a:srgbClr val="EF620B"/>
              </a:solidFill>
            </a:endParaRPr>
          </a:p>
          <a:p>
            <a:endParaRPr lang="en-CA" sz="2000" dirty="0" smtClean="0">
              <a:solidFill>
                <a:srgbClr val="000099"/>
              </a:solidFill>
            </a:endParaRPr>
          </a:p>
          <a:p>
            <a:r>
              <a:rPr lang="en-CA" sz="2000" dirty="0" smtClean="0">
                <a:solidFill>
                  <a:srgbClr val="000099"/>
                </a:solidFill>
              </a:rPr>
              <a:t>If you plan to take IB or advanced courses in grade 11, students are </a:t>
            </a:r>
            <a:r>
              <a:rPr lang="en-CA" sz="2000" b="1" dirty="0" smtClean="0">
                <a:solidFill>
                  <a:srgbClr val="000099"/>
                </a:solidFill>
              </a:rPr>
              <a:t>strongly recommended </a:t>
            </a:r>
            <a:r>
              <a:rPr lang="en-CA" sz="2000" dirty="0" smtClean="0">
                <a:solidFill>
                  <a:srgbClr val="000099"/>
                </a:solidFill>
              </a:rPr>
              <a:t>to take the </a:t>
            </a:r>
            <a:r>
              <a:rPr lang="en-CA" sz="2000" b="1" dirty="0" smtClean="0">
                <a:solidFill>
                  <a:srgbClr val="000099"/>
                </a:solidFill>
              </a:rPr>
              <a:t>Pre-IB Program:</a:t>
            </a:r>
          </a:p>
          <a:p>
            <a:endParaRPr lang="en-CA" sz="20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99"/>
                </a:solidFill>
              </a:rPr>
              <a:t>English Pre-IB 10</a:t>
            </a:r>
          </a:p>
          <a:p>
            <a:pPr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99"/>
                </a:solidFill>
              </a:rPr>
              <a:t>Core, Integrated or Immersion French Pre-IB 10</a:t>
            </a:r>
          </a:p>
          <a:p>
            <a:pPr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99"/>
                </a:solidFill>
              </a:rPr>
              <a:t>History Pre-IB 10 (Ancient history)</a:t>
            </a:r>
            <a:r>
              <a:rPr lang="en-CA" sz="2000" b="1" dirty="0" smtClean="0">
                <a:solidFill>
                  <a:srgbClr val="000099"/>
                </a:solidFill>
              </a:rPr>
              <a:t> *</a:t>
            </a:r>
          </a:p>
          <a:p>
            <a:pPr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99"/>
                </a:solidFill>
              </a:rPr>
              <a:t>Math Pre-IB 10</a:t>
            </a:r>
          </a:p>
          <a:p>
            <a:pPr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99"/>
                </a:solidFill>
              </a:rPr>
              <a:t>Advanced Biology 11</a:t>
            </a:r>
            <a:r>
              <a:rPr lang="en-CA" sz="2000" b="1" dirty="0" smtClean="0">
                <a:solidFill>
                  <a:srgbClr val="000099"/>
                </a:solidFill>
              </a:rPr>
              <a:t>*</a:t>
            </a:r>
          </a:p>
          <a:p>
            <a:pPr>
              <a:buFont typeface="Arial" pitchFamily="34" charset="0"/>
              <a:buChar char="•"/>
            </a:pPr>
            <a:r>
              <a:rPr lang="en-CA" sz="2000" dirty="0" smtClean="0">
                <a:solidFill>
                  <a:srgbClr val="000099"/>
                </a:solidFill>
              </a:rPr>
              <a:t>Elective (Physical Education or a Fine Arts course)</a:t>
            </a:r>
            <a:r>
              <a:rPr lang="en-CA" sz="2000" b="1" dirty="0" smtClean="0">
                <a:solidFill>
                  <a:srgbClr val="000099"/>
                </a:solidFill>
              </a:rPr>
              <a:t>*</a:t>
            </a:r>
          </a:p>
          <a:p>
            <a:pPr>
              <a:buFont typeface="Arial" pitchFamily="34" charset="0"/>
              <a:buChar char="•"/>
            </a:pPr>
            <a:endParaRPr lang="en-CA" sz="2000" dirty="0" smtClean="0">
              <a:solidFill>
                <a:srgbClr val="000099"/>
              </a:solidFill>
            </a:endParaRPr>
          </a:p>
          <a:p>
            <a:r>
              <a:rPr lang="en-CA" sz="2000" dirty="0" smtClean="0">
                <a:solidFill>
                  <a:srgbClr val="000099"/>
                </a:solidFill>
              </a:rPr>
              <a:t>	</a:t>
            </a:r>
            <a:r>
              <a:rPr lang="en-CA" sz="2000" i="1" dirty="0" smtClean="0">
                <a:solidFill>
                  <a:srgbClr val="000099"/>
                </a:solidFill>
              </a:rPr>
              <a:t>*also available in French for Immersion students</a:t>
            </a:r>
            <a:endParaRPr lang="en-CA" sz="2000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82000" cy="1323439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ln w="38100">
                  <a:solidFill>
                    <a:schemeClr val="accent1"/>
                  </a:solidFill>
                </a:ln>
              </a:rPr>
              <a:t> </a:t>
            </a:r>
            <a:r>
              <a:rPr lang="en-CA" sz="3600" dirty="0" smtClean="0">
                <a:ln w="38100">
                  <a:solidFill>
                    <a:schemeClr val="accent1"/>
                  </a:solidFill>
                </a:ln>
              </a:rPr>
              <a:t>Preparation for International Baccalaureate (Pre-IB) Program</a:t>
            </a:r>
            <a:endParaRPr lang="en-US" sz="36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1676400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EF620B"/>
                </a:solidFill>
              </a:rPr>
              <a:t>reverse side of Registration work sheet:</a:t>
            </a:r>
            <a:endParaRPr lang="en-CA" i="1" dirty="0">
              <a:solidFill>
                <a:srgbClr val="EF620B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590800"/>
          <a:ext cx="6096000" cy="33528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70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CEC Pre-IB</a:t>
                      </a:r>
                      <a:endParaRPr lang="en-CA" sz="28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English CEC Pre-IB 10</a:t>
                      </a:r>
                      <a:endParaRPr lang="en-CA" sz="24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Math CEC Pre-IB 10</a:t>
                      </a:r>
                      <a:endParaRPr lang="en-CA" sz="24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Science CEC Pre-IB 10</a:t>
                      </a:r>
                      <a:endParaRPr lang="en-CA" sz="24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Advanced Biology 11</a:t>
                      </a:r>
                      <a:endParaRPr lang="en-CA" sz="24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Choose </a:t>
                      </a:r>
                      <a:r>
                        <a:rPr lang="en-US" sz="2400" dirty="0" smtClean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One (Fine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 Arts or Phys Ed)</a:t>
                      </a:r>
                      <a:endParaRPr lang="en-CA" sz="24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FR </a:t>
                      </a:r>
                      <a:r>
                        <a:rPr lang="en-US" sz="2400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CEC </a:t>
                      </a:r>
                      <a:r>
                        <a:rPr lang="en-US" sz="2400" dirty="0" smtClean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PREIB </a:t>
                      </a:r>
                      <a:r>
                        <a:rPr lang="en-US" sz="2400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CA" sz="24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(Core)</a:t>
                      </a:r>
                      <a:endParaRPr lang="en-CA" sz="24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History CEC Pre-IB 10</a:t>
                      </a:r>
                      <a:endParaRPr lang="en-CA" sz="24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01" marR="3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1446550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ln w="38100">
                  <a:solidFill>
                    <a:schemeClr val="accent1"/>
                  </a:solidFill>
                </a:ln>
              </a:rPr>
              <a:t> Certificate in Fine Arts Program</a:t>
            </a:r>
            <a:endParaRPr lang="en-US" sz="44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09800"/>
            <a:ext cx="8382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800" dirty="0" smtClean="0">
                <a:solidFill>
                  <a:srgbClr val="000099"/>
                </a:solidFill>
              </a:rPr>
              <a:t>For students interested in career or secondary education in cultural industries such as:</a:t>
            </a:r>
          </a:p>
          <a:p>
            <a:pPr lvl="1"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000099"/>
                </a:solidFill>
              </a:rPr>
              <a:t>Music/music recording</a:t>
            </a:r>
          </a:p>
          <a:p>
            <a:pPr lvl="1"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000099"/>
                </a:solidFill>
              </a:rPr>
              <a:t>Graphic design</a:t>
            </a:r>
          </a:p>
          <a:p>
            <a:pPr lvl="1"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000099"/>
                </a:solidFill>
              </a:rPr>
              <a:t>Film and stage</a:t>
            </a:r>
          </a:p>
          <a:p>
            <a:pPr lvl="1"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000099"/>
                </a:solidFill>
              </a:rPr>
              <a:t>Fashion design</a:t>
            </a:r>
          </a:p>
          <a:p>
            <a:r>
              <a:rPr lang="en-CA" sz="2800" dirty="0" smtClean="0">
                <a:solidFill>
                  <a:srgbClr val="000099"/>
                </a:solidFill>
              </a:rPr>
              <a:t>Must complete at least</a:t>
            </a:r>
            <a:r>
              <a:rPr lang="en-CA" sz="2800" b="1" dirty="0" smtClean="0">
                <a:solidFill>
                  <a:srgbClr val="000099"/>
                </a:solidFill>
              </a:rPr>
              <a:t> 5 courses in Fine Arts</a:t>
            </a:r>
            <a:r>
              <a:rPr lang="en-CA" sz="2800" dirty="0" smtClean="0">
                <a:solidFill>
                  <a:srgbClr val="000099"/>
                </a:solidFill>
              </a:rPr>
              <a:t> to be eligible for the certificate</a:t>
            </a:r>
            <a:endParaRPr lang="en-CA" sz="2800" b="1" dirty="0" smtClean="0">
              <a:solidFill>
                <a:srgbClr val="000099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1015663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6000" dirty="0" smtClean="0">
                <a:ln w="38100">
                  <a:solidFill>
                    <a:schemeClr val="accent1"/>
                  </a:solidFill>
                </a:ln>
              </a:rPr>
              <a:t>What is a Semester?</a:t>
            </a:r>
            <a:endParaRPr lang="en-US" sz="60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0574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99"/>
                </a:solidFill>
              </a:rPr>
              <a:t>Two semesters per year </a:t>
            </a:r>
            <a:r>
              <a:rPr lang="en-US" sz="2800" dirty="0" smtClean="0">
                <a:solidFill>
                  <a:srgbClr val="000099"/>
                </a:solidFill>
              </a:rPr>
              <a:t>(Sept-Jan,</a:t>
            </a:r>
          </a:p>
          <a:p>
            <a:r>
              <a:rPr lang="en-US" sz="2800" dirty="0" smtClean="0">
                <a:solidFill>
                  <a:srgbClr val="000099"/>
                </a:solidFill>
              </a:rPr>
              <a:t>Feb-June). Exams at end of each</a:t>
            </a:r>
          </a:p>
          <a:p>
            <a:r>
              <a:rPr lang="en-US" sz="2800" dirty="0" smtClean="0">
                <a:solidFill>
                  <a:srgbClr val="000099"/>
                </a:solidFill>
              </a:rPr>
              <a:t>semester.</a:t>
            </a:r>
          </a:p>
          <a:p>
            <a:endParaRPr lang="en-US" sz="28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99"/>
                </a:solidFill>
              </a:rPr>
              <a:t>Four courses </a:t>
            </a:r>
            <a:r>
              <a:rPr lang="en-US" sz="2800" dirty="0" smtClean="0">
                <a:solidFill>
                  <a:srgbClr val="000099"/>
                </a:solidFill>
              </a:rPr>
              <a:t>per semester.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800" dirty="0" smtClean="0">
                <a:solidFill>
                  <a:srgbClr val="000099"/>
                </a:solidFill>
              </a:rPr>
              <a:t>Four </a:t>
            </a:r>
            <a:r>
              <a:rPr lang="en-CA" sz="2800" b="1" dirty="0" smtClean="0">
                <a:solidFill>
                  <a:srgbClr val="000099"/>
                </a:solidFill>
              </a:rPr>
              <a:t>70 minute periods </a:t>
            </a:r>
            <a:r>
              <a:rPr lang="en-CA" sz="2800" dirty="0" smtClean="0">
                <a:solidFill>
                  <a:srgbClr val="000099"/>
                </a:solidFill>
              </a:rPr>
              <a:t>per day.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99"/>
                </a:solidFill>
              </a:rPr>
              <a:t>Up to </a:t>
            </a:r>
            <a:r>
              <a:rPr lang="en-US" sz="2800" b="1" dirty="0" smtClean="0">
                <a:solidFill>
                  <a:srgbClr val="000099"/>
                </a:solidFill>
              </a:rPr>
              <a:t>8 credits per year</a:t>
            </a:r>
            <a:endParaRPr 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1015663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6000" dirty="0" smtClean="0">
                <a:ln w="38100">
                  <a:solidFill>
                    <a:schemeClr val="accent1"/>
                  </a:solidFill>
                </a:ln>
              </a:rPr>
              <a:t>CEC Timetable</a:t>
            </a:r>
            <a:endParaRPr lang="en-US" sz="6000" dirty="0">
              <a:ln w="38100">
                <a:solidFill>
                  <a:schemeClr val="accent1"/>
                </a:solidFill>
              </a:ln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828800"/>
          <a:ext cx="8381997" cy="464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333"/>
                <a:gridCol w="931333"/>
                <a:gridCol w="931333"/>
                <a:gridCol w="931333"/>
                <a:gridCol w="931333"/>
                <a:gridCol w="931333"/>
                <a:gridCol w="931333"/>
                <a:gridCol w="931333"/>
                <a:gridCol w="931333"/>
              </a:tblGrid>
              <a:tr h="5803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Day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Day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Day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Day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Day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Day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Day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Day 8</a:t>
                      </a:r>
                      <a:endParaRPr lang="en-US" dirty="0"/>
                    </a:p>
                  </a:txBody>
                  <a:tcPr/>
                </a:tc>
              </a:tr>
              <a:tr h="58039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rgbClr val="000099"/>
                          </a:solidFill>
                        </a:rPr>
                        <a:t>8:50-10:00</a:t>
                      </a:r>
                      <a:endParaRPr lang="en-US" sz="16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C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D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C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D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580390">
                <a:tc gridSpan="9"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solidFill>
                            <a:srgbClr val="000099"/>
                          </a:solidFill>
                        </a:rPr>
                        <a:t>Reading Period 10:00 - 10:20</a:t>
                      </a:r>
                      <a:endParaRPr lang="en-US" sz="20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0390">
                <a:tc gridSpan="9"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solidFill>
                            <a:srgbClr val="000099"/>
                          </a:solidFill>
                        </a:rPr>
                        <a:t>Break</a:t>
                      </a:r>
                      <a:r>
                        <a:rPr lang="en-CA" sz="2000" b="1" baseline="0" dirty="0" smtClean="0">
                          <a:solidFill>
                            <a:srgbClr val="000099"/>
                          </a:solidFill>
                        </a:rPr>
                        <a:t>  10:20 - 10:30</a:t>
                      </a:r>
                      <a:endParaRPr lang="en-US" sz="20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039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solidFill>
                            <a:srgbClr val="000099"/>
                          </a:solidFill>
                        </a:rPr>
                        <a:t>10:30-11:40</a:t>
                      </a:r>
                      <a:endParaRPr lang="en-US" sz="14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C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D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C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D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580390">
                <a:tc gridSpan="9"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solidFill>
                            <a:srgbClr val="000099"/>
                          </a:solidFill>
                        </a:rPr>
                        <a:t> Lunch  11:40 - 12:30</a:t>
                      </a:r>
                      <a:endParaRPr lang="en-US" sz="20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039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rgbClr val="000099"/>
                          </a:solidFill>
                        </a:rPr>
                        <a:t>12:35-1:45</a:t>
                      </a:r>
                      <a:endParaRPr lang="en-US" sz="16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C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D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C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D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58039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rgbClr val="000099"/>
                          </a:solidFill>
                        </a:rPr>
                        <a:t>1:50-3:00</a:t>
                      </a:r>
                      <a:endParaRPr lang="en-US" sz="16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D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C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D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0099"/>
                          </a:solidFill>
                        </a:rPr>
                        <a:t>C</a:t>
                      </a:r>
                      <a:endParaRPr lang="en-US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707886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000" dirty="0" smtClean="0">
                <a:ln w="38100">
                  <a:solidFill>
                    <a:schemeClr val="accent1"/>
                  </a:solidFill>
                </a:ln>
              </a:rPr>
              <a:t>CEC Programs</a:t>
            </a:r>
            <a:endParaRPr lang="en-US" sz="40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752600"/>
            <a:ext cx="80772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99"/>
                </a:solidFill>
              </a:rPr>
              <a:t>Options and Opportunities O2 (application &amp; interview)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99"/>
                </a:solidFill>
              </a:rPr>
              <a:t>Career Exploration Program CEP (app &amp; interview)</a:t>
            </a:r>
          </a:p>
          <a:p>
            <a:pPr>
              <a:buFont typeface="Arial" pitchFamily="34" charset="0"/>
              <a:buChar char="•"/>
            </a:pPr>
            <a:endParaRPr lang="en-CA" sz="22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99"/>
                </a:solidFill>
              </a:rPr>
              <a:t>Extended Program Support EPS (recommendation required)</a:t>
            </a:r>
          </a:p>
          <a:p>
            <a:pPr>
              <a:buFont typeface="Arial" pitchFamily="34" charset="0"/>
              <a:buChar char="•"/>
            </a:pPr>
            <a:endParaRPr lang="en-CA" sz="22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99"/>
                </a:solidFill>
              </a:rPr>
              <a:t>Life Skills Program (recommendation required)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99"/>
                </a:solidFill>
              </a:rPr>
              <a:t>International Baccalaureate (IB) (grade 11 &amp; 12)</a:t>
            </a:r>
          </a:p>
          <a:p>
            <a:pPr>
              <a:buFont typeface="Arial" pitchFamily="34" charset="0"/>
              <a:buChar char="•"/>
            </a:pPr>
            <a:endParaRPr lang="en-CA" sz="2200" dirty="0" smtClean="0">
              <a:solidFill>
                <a:srgbClr val="EF620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707886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000" dirty="0" smtClean="0">
                <a:ln w="38100">
                  <a:solidFill>
                    <a:schemeClr val="accent1"/>
                  </a:solidFill>
                </a:ln>
              </a:rPr>
              <a:t>CEC Options</a:t>
            </a:r>
            <a:endParaRPr lang="en-US" sz="40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Resource Centre/Learning Strategies (recommendation required)</a:t>
            </a:r>
          </a:p>
          <a:p>
            <a:endParaRPr lang="en-CA" sz="24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Fine Arts Certificate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Integrated French Certificate (also available in Pre-IB option) /DELF Certification </a:t>
            </a:r>
          </a:p>
          <a:p>
            <a:endParaRPr lang="en-CA" sz="24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French Immersion Certificate/DELF Certification</a:t>
            </a:r>
            <a:endParaRPr lang="en-CA" sz="24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endParaRPr lang="en-CA" sz="24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707886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000" dirty="0" smtClean="0">
                <a:ln w="38100">
                  <a:solidFill>
                    <a:schemeClr val="accent1"/>
                  </a:solidFill>
                </a:ln>
              </a:rPr>
              <a:t>CEC Levels</a:t>
            </a:r>
            <a:endParaRPr lang="en-US" sz="40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Pre-International Baccalaureate (Pre-IB)/ Advanced</a:t>
            </a:r>
          </a:p>
          <a:p>
            <a:pPr>
              <a:buFont typeface="Arial" pitchFamily="34" charset="0"/>
              <a:buChar char="•"/>
            </a:pPr>
            <a:endParaRPr lang="en-CA" sz="24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Academic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Open</a:t>
            </a:r>
          </a:p>
          <a:p>
            <a:pPr>
              <a:buFont typeface="Arial" pitchFamily="34" charset="0"/>
              <a:buChar char="•"/>
            </a:pPr>
            <a:endParaRPr lang="en-CA" sz="24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Support/Graduation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IPP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1323439"/>
          </a:xfrm>
          <a:prstGeom prst="rect">
            <a:avLst/>
          </a:prstGeom>
          <a:solidFill>
            <a:srgbClr val="00009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000" dirty="0" smtClean="0">
                <a:ln w="38100">
                  <a:solidFill>
                    <a:schemeClr val="accent1"/>
                  </a:solidFill>
                </a:ln>
              </a:rPr>
              <a:t>Junior High Recommendations for CEC courses</a:t>
            </a:r>
            <a:endParaRPr lang="en-US" sz="4000" dirty="0">
              <a:ln w="38100">
                <a:solidFill>
                  <a:schemeClr val="accent1"/>
                </a:solidFill>
              </a:ln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997838"/>
            <a:ext cx="81534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b="1" dirty="0" smtClean="0">
              <a:solidFill>
                <a:srgbClr val="EF620B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99"/>
                </a:solidFill>
              </a:rPr>
              <a:t>Your </a:t>
            </a:r>
            <a:r>
              <a:rPr lang="en-US" sz="2400" b="1" i="1" dirty="0" smtClean="0">
                <a:solidFill>
                  <a:srgbClr val="EF620B"/>
                </a:solidFill>
              </a:rPr>
              <a:t>Math, English, and French </a:t>
            </a:r>
            <a:r>
              <a:rPr lang="en-US" sz="2400" b="1" dirty="0" smtClean="0">
                <a:solidFill>
                  <a:srgbClr val="000099"/>
                </a:solidFill>
              </a:rPr>
              <a:t>teachers will make recommendations for course levels in which you will experience the greatest success at CEC</a:t>
            </a:r>
          </a:p>
          <a:p>
            <a:endParaRPr lang="en-US" sz="2400" b="1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99"/>
                </a:solidFill>
              </a:rPr>
              <a:t> You should follow these recommendations, since it is difficult to change levels once the schedule has been created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99"/>
                </a:solidFill>
              </a:rPr>
              <a:t>No course changes after May 2</a:t>
            </a:r>
            <a:r>
              <a:rPr lang="en-US" sz="2400" b="1" baseline="30000" dirty="0" smtClean="0">
                <a:solidFill>
                  <a:srgbClr val="000099"/>
                </a:solidFill>
              </a:rPr>
              <a:t>nd</a:t>
            </a:r>
            <a:r>
              <a:rPr lang="en-US" sz="2400" b="1" dirty="0" smtClean="0">
                <a:solidFill>
                  <a:srgbClr val="000099"/>
                </a:solidFill>
              </a:rPr>
              <a:t>, 2018</a:t>
            </a:r>
            <a:endParaRPr lang="en-US" sz="24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</TotalTime>
  <Words>1797</Words>
  <Application>Microsoft Office PowerPoint</Application>
  <PresentationFormat>On-screen Show (4:3)</PresentationFormat>
  <Paragraphs>409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Times New Roman</vt:lpstr>
      <vt:lpstr>Verdana</vt:lpstr>
      <vt:lpstr>Wingdings 2</vt:lpstr>
      <vt:lpstr>Aspect</vt:lpstr>
      <vt:lpstr>Cobequid Educational Centre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Chignecto Central Regional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Cobequid Educational Centre</dc:title>
  <dc:creator>CCRSB</dc:creator>
  <cp:lastModifiedBy>Susanne M. Nisar</cp:lastModifiedBy>
  <cp:revision>146</cp:revision>
  <dcterms:created xsi:type="dcterms:W3CDTF">2016-01-12T15:11:54Z</dcterms:created>
  <dcterms:modified xsi:type="dcterms:W3CDTF">2018-01-04T20:53:55Z</dcterms:modified>
</cp:coreProperties>
</file>